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7" r:id="rId5"/>
    <p:sldId id="258" r:id="rId6"/>
    <p:sldId id="259" r:id="rId7"/>
    <p:sldId id="260" r:id="rId8"/>
    <p:sldId id="261" r:id="rId9"/>
    <p:sldId id="265" r:id="rId10"/>
    <p:sldId id="262" r:id="rId11"/>
    <p:sldId id="263" r:id="rId12"/>
    <p:sldId id="264" r:id="rId13"/>
    <p:sldId id="266" r:id="rId14"/>
    <p:sldId id="267" r:id="rId15"/>
    <p:sldId id="268" r:id="rId16"/>
    <p:sldId id="269" r:id="rId17"/>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72" d="100"/>
          <a:sy n="72" d="100"/>
        </p:scale>
        <p:origin x="19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Burke" userId="0016f6ac-ac74-4c3c-98fe-673b36ae43e6" providerId="ADAL" clId="{E77C3AF3-C62C-4043-85C2-D2CEEE99E85B}"/>
    <pc:docChg chg="undo custSel addSld delSld modSld sldOrd">
      <pc:chgData name="Emma Burke" userId="0016f6ac-ac74-4c3c-98fe-673b36ae43e6" providerId="ADAL" clId="{E77C3AF3-C62C-4043-85C2-D2CEEE99E85B}" dt="2026-06-12T06:34:18.183" v="897" actId="14100"/>
      <pc:docMkLst>
        <pc:docMk/>
      </pc:docMkLst>
      <pc:sldChg chg="modSp add mod">
        <pc:chgData name="Emma Burke" userId="0016f6ac-ac74-4c3c-98fe-673b36ae43e6" providerId="ADAL" clId="{E77C3AF3-C62C-4043-85C2-D2CEEE99E85B}" dt="2026-06-12T06:34:18.183" v="897" actId="14100"/>
        <pc:sldMkLst>
          <pc:docMk/>
          <pc:sldMk cId="1340417565" sldId="257"/>
        </pc:sldMkLst>
        <pc:spChg chg="mod">
          <ac:chgData name="Emma Burke" userId="0016f6ac-ac74-4c3c-98fe-673b36ae43e6" providerId="ADAL" clId="{E77C3AF3-C62C-4043-85C2-D2CEEE99E85B}" dt="2026-06-12T06:34:18.183" v="897" actId="14100"/>
          <ac:spMkLst>
            <pc:docMk/>
            <pc:sldMk cId="1340417565" sldId="257"/>
            <ac:spMk id="6" creationId="{8719016E-FB4B-4116-A0F3-CCEE31BB38B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12/06/2026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12/06/2026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12/06/2026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B0562981-9F3E-469E-A742-E155B84AFE4B}"/>
              </a:ext>
            </a:extLst>
          </p:cNvPr>
          <p:cNvSpPr txBox="1"/>
          <p:nvPr userDrawn="1"/>
        </p:nvSpPr>
        <p:spPr>
          <a:xfrm>
            <a:off x="0" y="5173505"/>
            <a:ext cx="12192000" cy="1684495"/>
          </a:xfrm>
          <a:prstGeom prst="rect">
            <a:avLst/>
          </a:prstGeom>
          <a:solidFill>
            <a:srgbClr val="009182"/>
          </a:solidFill>
        </p:spPr>
        <p:txBody>
          <a:bodyPr wrap="square" rtlCol="0">
            <a:spAutoFit/>
          </a:bodyPr>
          <a:lstStyle/>
          <a:p>
            <a:endParaRPr lang="en-AU" dirty="0"/>
          </a:p>
        </p:txBody>
      </p:sp>
      <p:pic>
        <p:nvPicPr>
          <p:cNvPr id="16" name="Picture 15" descr="Logo&#10;&#10;Description automatically generated">
            <a:extLst>
              <a:ext uri="{FF2B5EF4-FFF2-40B4-BE49-F238E27FC236}">
                <a16:creationId xmlns:a16="http://schemas.microsoft.com/office/drawing/2014/main" id="{DAC7A557-3745-44BE-A6CD-1999EE3A82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54876" y="5173505"/>
            <a:ext cx="1882245" cy="1070393"/>
          </a:xfrm>
          <a:prstGeom prst="rect">
            <a:avLst/>
          </a:prstGeom>
        </p:spPr>
      </p:pic>
      <p:sp>
        <p:nvSpPr>
          <p:cNvPr id="18" name="TextBox 17">
            <a:extLst>
              <a:ext uri="{FF2B5EF4-FFF2-40B4-BE49-F238E27FC236}">
                <a16:creationId xmlns:a16="http://schemas.microsoft.com/office/drawing/2014/main" id="{4E1A806A-BF09-4043-BAD5-7A38BD2227D3}"/>
              </a:ext>
            </a:extLst>
          </p:cNvPr>
          <p:cNvSpPr txBox="1"/>
          <p:nvPr userDrawn="1"/>
        </p:nvSpPr>
        <p:spPr>
          <a:xfrm>
            <a:off x="3300412" y="6243898"/>
            <a:ext cx="5591175" cy="276999"/>
          </a:xfrm>
          <a:prstGeom prst="rect">
            <a:avLst/>
          </a:prstGeom>
          <a:noFill/>
        </p:spPr>
        <p:txBody>
          <a:bodyPr wrap="square" rtlCol="0">
            <a:spAutoFit/>
          </a:bodyPr>
          <a:lstStyle/>
          <a:p>
            <a:pPr algn="ctr"/>
            <a:r>
              <a:rPr lang="en-US" sz="1200" dirty="0">
                <a:solidFill>
                  <a:srgbClr val="D7D7D2"/>
                </a:solidFill>
                <a:latin typeface="Arial" panose="020B0604020202020204" pitchFamily="34" charset="0"/>
                <a:cs typeface="Arial" panose="020B0604020202020204" pitchFamily="34" charset="0"/>
              </a:rPr>
              <a:t>HOME SUPPORT | RESIDENTIAL | THERAPY &amp; WELLNESS </a:t>
            </a:r>
            <a:endParaRPr lang="en-AU" sz="1200" dirty="0">
              <a:solidFill>
                <a:srgbClr val="D7D7D2"/>
              </a:solidFill>
              <a:latin typeface="Arial" panose="020B0604020202020204" pitchFamily="34" charset="0"/>
              <a:cs typeface="Arial" panose="020B0604020202020204" pitchFamily="34" charset="0"/>
            </a:endParaRPr>
          </a:p>
        </p:txBody>
      </p:sp>
      <p:pic>
        <p:nvPicPr>
          <p:cNvPr id="5" name="Picture 4" descr="A picture containing icon&#10;&#10;Description automatically generated">
            <a:extLst>
              <a:ext uri="{FF2B5EF4-FFF2-40B4-BE49-F238E27FC236}">
                <a16:creationId xmlns:a16="http://schemas.microsoft.com/office/drawing/2014/main" id="{B1F24FB1-8C9D-4A15-9E77-A86096C1FC9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1487"/>
          <a:stretch/>
        </p:blipFill>
        <p:spPr>
          <a:xfrm>
            <a:off x="9847245" y="-1"/>
            <a:ext cx="2242177" cy="2734765"/>
          </a:xfrm>
          <a:prstGeom prst="rect">
            <a:avLst/>
          </a:prstGeom>
        </p:spPr>
      </p:pic>
    </p:spTree>
    <p:extLst>
      <p:ext uri="{BB962C8B-B14F-4D97-AF65-F5344CB8AC3E}">
        <p14:creationId xmlns:p14="http://schemas.microsoft.com/office/powerpoint/2010/main" val="1312343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12/06/2026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CF5AA08-66DB-482D-A353-CA635FB79E46}"/>
              </a:ext>
            </a:extLst>
          </p:cNvPr>
          <p:cNvSpPr txBox="1"/>
          <p:nvPr/>
        </p:nvSpPr>
        <p:spPr>
          <a:xfrm>
            <a:off x="957942" y="957943"/>
            <a:ext cx="9091911" cy="1569660"/>
          </a:xfrm>
          <a:prstGeom prst="rect">
            <a:avLst/>
          </a:prstGeom>
          <a:noFill/>
        </p:spPr>
        <p:txBody>
          <a:bodyPr wrap="square" lIns="91440" tIns="45720" rIns="91440" bIns="45720" rtlCol="0" anchor="t">
            <a:spAutoFit/>
          </a:bodyPr>
          <a:lstStyle/>
          <a:p>
            <a:r>
              <a:rPr lang="en-US" sz="4800" dirty="0">
                <a:solidFill>
                  <a:srgbClr val="05504B"/>
                </a:solidFill>
                <a:latin typeface="Arial"/>
                <a:cs typeface="Arial"/>
              </a:rPr>
              <a:t>Pressure Injury </a:t>
            </a:r>
            <a:endParaRPr lang="en-US" sz="4800" dirty="0">
              <a:solidFill>
                <a:srgbClr val="05504B"/>
              </a:solidFill>
              <a:latin typeface="Arial" panose="020B0604020202020204" pitchFamily="34" charset="0"/>
              <a:cs typeface="Arial" panose="020B0604020202020204" pitchFamily="34" charset="0"/>
            </a:endParaRPr>
          </a:p>
          <a:p>
            <a:r>
              <a:rPr lang="en-US" sz="4800" dirty="0">
                <a:solidFill>
                  <a:srgbClr val="05504B"/>
                </a:solidFill>
                <a:latin typeface="Arial"/>
                <a:cs typeface="Arial"/>
              </a:rPr>
              <a:t>Problem Statement Workshop</a:t>
            </a:r>
            <a:endParaRPr lang="en-AU" sz="4800" dirty="0">
              <a:solidFill>
                <a:srgbClr val="05504B"/>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D797859C-5E1D-4994-95E9-D509D2AD9AEE}"/>
              </a:ext>
            </a:extLst>
          </p:cNvPr>
          <p:cNvSpPr txBox="1"/>
          <p:nvPr/>
        </p:nvSpPr>
        <p:spPr>
          <a:xfrm>
            <a:off x="962096" y="3138503"/>
            <a:ext cx="7053943" cy="584775"/>
          </a:xfrm>
          <a:prstGeom prst="rect">
            <a:avLst/>
          </a:prstGeom>
          <a:noFill/>
        </p:spPr>
        <p:txBody>
          <a:bodyPr wrap="square" rtlCol="0">
            <a:spAutoFit/>
          </a:bodyPr>
          <a:lstStyle/>
          <a:p>
            <a:r>
              <a:rPr lang="en-US" sz="3200" dirty="0">
                <a:solidFill>
                  <a:srgbClr val="05504B"/>
                </a:solidFill>
                <a:latin typeface="Arial" panose="020B0604020202020204" pitchFamily="34" charset="0"/>
                <a:cs typeface="Arial" panose="020B0604020202020204" pitchFamily="34" charset="0"/>
              </a:rPr>
              <a:t>ARIIA – Data Literacy Project</a:t>
            </a:r>
            <a:endParaRPr lang="en-AU" sz="3200" dirty="0">
              <a:solidFill>
                <a:srgbClr val="05504B"/>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719016E-FB4B-4116-A0F3-CCEE31BB38BE}"/>
              </a:ext>
            </a:extLst>
          </p:cNvPr>
          <p:cNvSpPr txBox="1"/>
          <p:nvPr/>
        </p:nvSpPr>
        <p:spPr>
          <a:xfrm>
            <a:off x="957942" y="3870059"/>
            <a:ext cx="8638819" cy="584775"/>
          </a:xfrm>
          <a:prstGeom prst="rect">
            <a:avLst/>
          </a:prstGeom>
          <a:noFill/>
        </p:spPr>
        <p:txBody>
          <a:bodyPr wrap="square" rtlCol="0">
            <a:spAutoFit/>
          </a:bodyPr>
          <a:lstStyle/>
          <a:p>
            <a:r>
              <a:rPr lang="en-US" sz="3200" dirty="0">
                <a:solidFill>
                  <a:srgbClr val="05504B"/>
                </a:solidFill>
                <a:latin typeface="Arial" panose="020B0604020202020204" pitchFamily="34" charset="0"/>
                <a:cs typeface="Arial" panose="020B0604020202020204" pitchFamily="34" charset="0"/>
              </a:rPr>
              <a:t>Emma Burke – Manager, Strategic Projects</a:t>
            </a:r>
            <a:endParaRPr lang="en-AU" sz="3200" dirty="0">
              <a:solidFill>
                <a:srgbClr val="05504B"/>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C3C46C4-4FAA-4582-B594-616C7017AD33}"/>
              </a:ext>
            </a:extLst>
          </p:cNvPr>
          <p:cNvSpPr txBox="1"/>
          <p:nvPr/>
        </p:nvSpPr>
        <p:spPr>
          <a:xfrm>
            <a:off x="957942" y="4542420"/>
            <a:ext cx="7132321" cy="461665"/>
          </a:xfrm>
          <a:prstGeom prst="rect">
            <a:avLst/>
          </a:prstGeom>
          <a:noFill/>
        </p:spPr>
        <p:txBody>
          <a:bodyPr wrap="square" rtlCol="0">
            <a:spAutoFit/>
          </a:bodyPr>
          <a:lstStyle/>
          <a:p>
            <a:r>
              <a:rPr lang="en-US" sz="2400" dirty="0">
                <a:solidFill>
                  <a:srgbClr val="05504B"/>
                </a:solidFill>
                <a:latin typeface="Arial" panose="020B0604020202020204" pitchFamily="34" charset="0"/>
                <a:cs typeface="Arial" panose="020B0604020202020204" pitchFamily="34" charset="0"/>
              </a:rPr>
              <a:t>30 Sep 2025</a:t>
            </a:r>
            <a:endParaRPr lang="en-AU" sz="2400" dirty="0">
              <a:solidFill>
                <a:srgbClr val="05504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0417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79B65-48EF-5DA9-70E2-4C177B37C890}"/>
              </a:ext>
            </a:extLst>
          </p:cNvPr>
          <p:cNvSpPr>
            <a:spLocks noGrp="1"/>
          </p:cNvSpPr>
          <p:nvPr>
            <p:ph type="title"/>
          </p:nvPr>
        </p:nvSpPr>
        <p:spPr>
          <a:xfrm>
            <a:off x="4465297" y="365689"/>
            <a:ext cx="7413357" cy="1112733"/>
          </a:xfrm>
        </p:spPr>
        <p:txBody>
          <a:bodyPr anchor="ctr">
            <a:normAutofit/>
          </a:bodyPr>
          <a:lstStyle/>
          <a:p>
            <a:r>
              <a:rPr lang="en-US" dirty="0">
                <a:solidFill>
                  <a:srgbClr val="05504B"/>
                </a:solidFill>
                <a:latin typeface="Arial" panose="020B0604020202020204" pitchFamily="34" charset="0"/>
                <a:cs typeface="Arial" panose="020B0604020202020204" pitchFamily="34" charset="0"/>
              </a:rPr>
              <a:t>ARIIA Data Literacy Project </a:t>
            </a:r>
            <a:endParaRPr lang="en-AU" dirty="0">
              <a:solidFill>
                <a:srgbClr val="05504B"/>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621AE142-C88D-FFC8-DF69-6570E43808F6}"/>
              </a:ext>
            </a:extLst>
          </p:cNvPr>
          <p:cNvPicPr>
            <a:picLocks noChangeAspect="1"/>
          </p:cNvPicPr>
          <p:nvPr/>
        </p:nvPicPr>
        <p:blipFill>
          <a:blip r:embed="rId2">
            <a:extLst>
              <a:ext uri="{28A0092B-C50C-407E-A947-70E740481C1C}">
                <a14:useLocalDpi xmlns:a14="http://schemas.microsoft.com/office/drawing/2010/main" val="0"/>
              </a:ext>
            </a:extLst>
          </a:blip>
          <a:srcRect l="32453" r="22223" b="1"/>
          <a:stretch>
            <a:fillRect/>
          </a:stretch>
        </p:blipFill>
        <p:spPr>
          <a:xfrm>
            <a:off x="20" y="-1"/>
            <a:ext cx="4143544" cy="6856413"/>
          </a:xfrm>
          <a:custGeom>
            <a:avLst/>
            <a:gdLst/>
            <a:ahLst/>
            <a:cxnLst/>
            <a:rect l="l" t="t" r="r" b="b"/>
            <a:pathLst>
              <a:path w="4143564" h="6856413">
                <a:moveTo>
                  <a:pt x="0" y="0"/>
                </a:moveTo>
                <a:lnTo>
                  <a:pt x="4141667" y="0"/>
                </a:lnTo>
                <a:lnTo>
                  <a:pt x="4141086" y="145208"/>
                </a:lnTo>
                <a:cubicBezTo>
                  <a:pt x="4109790" y="1611281"/>
                  <a:pt x="3796834" y="3077353"/>
                  <a:pt x="4047199" y="4543426"/>
                </a:cubicBezTo>
                <a:cubicBezTo>
                  <a:pt x="4172382" y="5276463"/>
                  <a:pt x="4156734" y="6009499"/>
                  <a:pt x="4105878" y="6742536"/>
                </a:cubicBezTo>
                <a:lnTo>
                  <a:pt x="4096763" y="6856413"/>
                </a:lnTo>
                <a:lnTo>
                  <a:pt x="0" y="6856413"/>
                </a:lnTo>
                <a:close/>
              </a:path>
            </a:pathLst>
          </a:custGeom>
        </p:spPr>
      </p:pic>
      <p:sp>
        <p:nvSpPr>
          <p:cNvPr id="3" name="Content Placeholder 2">
            <a:extLst>
              <a:ext uri="{FF2B5EF4-FFF2-40B4-BE49-F238E27FC236}">
                <a16:creationId xmlns:a16="http://schemas.microsoft.com/office/drawing/2014/main" id="{F5226126-775F-1087-1DC4-5CE18081DB95}"/>
              </a:ext>
            </a:extLst>
          </p:cNvPr>
          <p:cNvSpPr>
            <a:spLocks noGrp="1"/>
          </p:cNvSpPr>
          <p:nvPr>
            <p:ph idx="1"/>
          </p:nvPr>
        </p:nvSpPr>
        <p:spPr>
          <a:xfrm>
            <a:off x="4465297" y="1333144"/>
            <a:ext cx="7244103" cy="4872393"/>
          </a:xfrm>
        </p:spPr>
        <p:txBody>
          <a:bodyPr anchor="ctr">
            <a:normAutofit lnSpcReduction="10000"/>
          </a:bodyPr>
          <a:lstStyle/>
          <a:p>
            <a:pPr marL="0" lvl="0" indent="0" eaLnBrk="0" fontAlgn="base" hangingPunct="0">
              <a:spcBef>
                <a:spcPct val="0"/>
              </a:spcBef>
              <a:spcAft>
                <a:spcPct val="0"/>
              </a:spcAft>
              <a:buNone/>
            </a:pPr>
            <a:r>
              <a:rPr lang="en-US" altLang="en-US" sz="2000" b="1" dirty="0">
                <a:latin typeface="Arial" panose="020B0604020202020204" pitchFamily="34" charset="0"/>
              </a:rPr>
              <a:t>About the Project:</a:t>
            </a:r>
            <a:r>
              <a:rPr lang="en-US" altLang="en-US" sz="2000" dirty="0">
                <a:latin typeface="Arial" panose="020B0604020202020204" pitchFamily="34" charset="0"/>
              </a:rPr>
              <a:t> </a:t>
            </a:r>
          </a:p>
          <a:p>
            <a:pPr lvl="0" eaLnBrk="0" fontAlgn="base" hangingPunct="0">
              <a:spcBef>
                <a:spcPct val="0"/>
              </a:spcBef>
              <a:spcAft>
                <a:spcPct val="0"/>
              </a:spcAft>
            </a:pPr>
            <a:r>
              <a:rPr lang="en-US" altLang="en-US" sz="2000" dirty="0">
                <a:latin typeface="Arial" panose="020B0604020202020204" pitchFamily="34" charset="0"/>
              </a:rPr>
              <a:t>Led by ARIIA, an independent organisation funded by the Australian Government to support aged care staff, and delivered through the Aged Care Collaborative. Residential and home care providers across Australia are working together to improve care through better use of data.</a:t>
            </a:r>
          </a:p>
          <a:p>
            <a:pPr lvl="0" eaLnBrk="0" fontAlgn="base" hangingPunct="0">
              <a:spcBef>
                <a:spcPct val="0"/>
              </a:spcBef>
              <a:spcAft>
                <a:spcPct val="0"/>
              </a:spcAft>
            </a:pPr>
            <a:endParaRPr lang="en-US" altLang="en-US" sz="2000" b="1" dirty="0">
              <a:latin typeface="Arial" panose="020B0604020202020204" pitchFamily="34" charset="0"/>
            </a:endParaRPr>
          </a:p>
          <a:p>
            <a:pPr marL="0" lvl="0" indent="0" eaLnBrk="0" fontAlgn="base" hangingPunct="0">
              <a:spcBef>
                <a:spcPct val="0"/>
              </a:spcBef>
              <a:spcAft>
                <a:spcPct val="0"/>
              </a:spcAft>
              <a:buNone/>
            </a:pPr>
            <a:r>
              <a:rPr lang="en-US" altLang="en-US" sz="2000" b="1" dirty="0">
                <a:latin typeface="Arial" panose="020B0604020202020204" pitchFamily="34" charset="0"/>
              </a:rPr>
              <a:t>Purpose:</a:t>
            </a:r>
            <a:r>
              <a:rPr lang="en-US" altLang="en-US" sz="2000" dirty="0">
                <a:latin typeface="Arial" panose="020B0604020202020204" pitchFamily="34" charset="0"/>
              </a:rPr>
              <a:t> Help aged care staff use existing data to improve care for residents.</a:t>
            </a:r>
          </a:p>
          <a:p>
            <a:pPr lvl="0" eaLnBrk="0" fontAlgn="base" hangingPunct="0">
              <a:spcBef>
                <a:spcPct val="0"/>
              </a:spcBef>
              <a:spcAft>
                <a:spcPct val="0"/>
              </a:spcAft>
            </a:pPr>
            <a:endParaRPr lang="en-US" altLang="en-US" sz="2000" b="1" dirty="0">
              <a:latin typeface="Arial" panose="020B0604020202020204" pitchFamily="34" charset="0"/>
            </a:endParaRPr>
          </a:p>
          <a:p>
            <a:pPr marL="0" lvl="0" indent="0" eaLnBrk="0" fontAlgn="base" hangingPunct="0">
              <a:spcBef>
                <a:spcPct val="0"/>
              </a:spcBef>
              <a:spcAft>
                <a:spcPct val="0"/>
              </a:spcAft>
              <a:buNone/>
            </a:pPr>
            <a:r>
              <a:rPr lang="en-US" altLang="en-US" sz="2000" b="1" dirty="0">
                <a:latin typeface="Arial" panose="020B0604020202020204" pitchFamily="34" charset="0"/>
              </a:rPr>
              <a:t>Focus:</a:t>
            </a:r>
            <a:endParaRPr lang="en-US" altLang="en-US" sz="2000" dirty="0">
              <a:latin typeface="Arial" panose="020B0604020202020204" pitchFamily="34" charset="0"/>
            </a:endParaRPr>
          </a:p>
          <a:p>
            <a:pPr marL="285750" lvl="0" indent="-285750" eaLnBrk="0" fontAlgn="base" hangingPunct="0">
              <a:spcBef>
                <a:spcPct val="0"/>
              </a:spcBef>
              <a:spcAft>
                <a:spcPct val="0"/>
              </a:spcAft>
            </a:pPr>
            <a:r>
              <a:rPr lang="en-US" altLang="en-US" sz="2000" dirty="0">
                <a:latin typeface="Arial" panose="020B0604020202020204" pitchFamily="34" charset="0"/>
              </a:rPr>
              <a:t>Build staff skills in using data for pressure injuries and wound care</a:t>
            </a:r>
          </a:p>
          <a:p>
            <a:pPr marL="285750" lvl="0" indent="-285750" eaLnBrk="0" fontAlgn="base" hangingPunct="0">
              <a:spcBef>
                <a:spcPct val="0"/>
              </a:spcBef>
              <a:spcAft>
                <a:spcPct val="0"/>
              </a:spcAft>
            </a:pPr>
            <a:r>
              <a:rPr lang="en-US" altLang="en-US" sz="2000" dirty="0">
                <a:latin typeface="Arial" panose="020B0604020202020204" pitchFamily="34" charset="0"/>
              </a:rPr>
              <a:t>Use routinely collected data to guide better care decisions</a:t>
            </a:r>
          </a:p>
          <a:p>
            <a:pPr marL="285750" lvl="0" indent="-285750" eaLnBrk="0" fontAlgn="base" hangingPunct="0">
              <a:spcBef>
                <a:spcPct val="0"/>
              </a:spcBef>
              <a:spcAft>
                <a:spcPct val="0"/>
              </a:spcAft>
            </a:pPr>
            <a:endParaRPr lang="en-US" altLang="en-US" sz="2000" b="1" dirty="0">
              <a:latin typeface="Arial" panose="020B0604020202020204" pitchFamily="34" charset="0"/>
            </a:endParaRPr>
          </a:p>
          <a:p>
            <a:pPr marL="0" lvl="0" indent="0" eaLnBrk="0" fontAlgn="base" hangingPunct="0">
              <a:spcBef>
                <a:spcPct val="0"/>
              </a:spcBef>
              <a:spcAft>
                <a:spcPct val="0"/>
              </a:spcAft>
              <a:buNone/>
            </a:pPr>
            <a:r>
              <a:rPr lang="en-US" altLang="en-US" sz="2000" b="1" dirty="0">
                <a:latin typeface="Arial" panose="020B0604020202020204" pitchFamily="34" charset="0"/>
              </a:rPr>
              <a:t>Data Context:</a:t>
            </a:r>
            <a:endParaRPr lang="en-US" altLang="en-US" sz="2000" dirty="0">
              <a:latin typeface="Arial" panose="020B0604020202020204" pitchFamily="34" charset="0"/>
            </a:endParaRPr>
          </a:p>
          <a:p>
            <a:pPr marL="285750" lvl="0" indent="-285750" eaLnBrk="0" fontAlgn="base" hangingPunct="0">
              <a:spcBef>
                <a:spcPct val="0"/>
              </a:spcBef>
              <a:spcAft>
                <a:spcPct val="0"/>
              </a:spcAft>
            </a:pPr>
            <a:r>
              <a:rPr lang="en-US" altLang="en-US" sz="2000" dirty="0">
                <a:latin typeface="Arial" panose="020B0604020202020204" pitchFamily="34" charset="0"/>
              </a:rPr>
              <a:t>Residential care: National Quality Indicator for pressure injuries</a:t>
            </a:r>
          </a:p>
          <a:p>
            <a:endParaRPr lang="en-AU" sz="1500" dirty="0"/>
          </a:p>
        </p:txBody>
      </p:sp>
    </p:spTree>
    <p:extLst>
      <p:ext uri="{BB962C8B-B14F-4D97-AF65-F5344CB8AC3E}">
        <p14:creationId xmlns:p14="http://schemas.microsoft.com/office/powerpoint/2010/main" val="3562533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people in scrubs standing in front of a whiteboard&#10;&#10;AI-generated content may be incorrect.">
            <a:extLst>
              <a:ext uri="{FF2B5EF4-FFF2-40B4-BE49-F238E27FC236}">
                <a16:creationId xmlns:a16="http://schemas.microsoft.com/office/drawing/2014/main" id="{5482B0B4-607A-FB5A-8A89-52271B705017}"/>
              </a:ext>
            </a:extLst>
          </p:cNvPr>
          <p:cNvPicPr>
            <a:picLocks noChangeAspect="1"/>
          </p:cNvPicPr>
          <p:nvPr/>
        </p:nvPicPr>
        <p:blipFill>
          <a:blip r:embed="rId2">
            <a:extLst>
              <a:ext uri="{28A0092B-C50C-407E-A947-70E740481C1C}">
                <a14:useLocalDpi xmlns:a14="http://schemas.microsoft.com/office/drawing/2010/main" val="0"/>
              </a:ext>
            </a:extLst>
          </a:blip>
          <a:srcRect t="4284" b="1151"/>
          <a:stretch>
            <a:fillRect/>
          </a:stretch>
        </p:blipFill>
        <p:spPr>
          <a:xfrm>
            <a:off x="2522356" y="10"/>
            <a:ext cx="9669642" cy="6857990"/>
          </a:xfrm>
          <a:prstGeom prst="rect">
            <a:avLst/>
          </a:prstGeom>
        </p:spPr>
      </p:pic>
      <p:sp>
        <p:nvSpPr>
          <p:cNvPr id="51" name="Rectangle 5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3FD1F56-4456-DCC7-5DDF-50258E632DB7}"/>
              </a:ext>
            </a:extLst>
          </p:cNvPr>
          <p:cNvSpPr>
            <a:spLocks noGrp="1"/>
          </p:cNvSpPr>
          <p:nvPr>
            <p:ph type="title"/>
          </p:nvPr>
        </p:nvSpPr>
        <p:spPr>
          <a:xfrm>
            <a:off x="401653" y="235483"/>
            <a:ext cx="5281300" cy="891107"/>
          </a:xfrm>
        </p:spPr>
        <p:txBody>
          <a:bodyPr>
            <a:normAutofit/>
          </a:bodyPr>
          <a:lstStyle/>
          <a:p>
            <a:r>
              <a:rPr lang="en-US" dirty="0">
                <a:solidFill>
                  <a:srgbClr val="05504B"/>
                </a:solidFill>
                <a:latin typeface="Arial" panose="020B0604020202020204" pitchFamily="34" charset="0"/>
                <a:cs typeface="Arial" panose="020B0604020202020204" pitchFamily="34" charset="0"/>
              </a:rPr>
              <a:t>Workshop Purpose</a:t>
            </a:r>
            <a:endParaRPr lang="en-AU" dirty="0">
              <a:solidFill>
                <a:srgbClr val="05504B"/>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60C1C57-6ECE-7A55-31B9-EDA1207F038E}"/>
              </a:ext>
            </a:extLst>
          </p:cNvPr>
          <p:cNvSpPr>
            <a:spLocks noGrp="1"/>
          </p:cNvSpPr>
          <p:nvPr>
            <p:ph idx="1"/>
          </p:nvPr>
        </p:nvSpPr>
        <p:spPr>
          <a:xfrm>
            <a:off x="401653" y="1271973"/>
            <a:ext cx="5144568" cy="5487750"/>
          </a:xfrm>
        </p:spPr>
        <p:txBody>
          <a:bodyPr>
            <a:normAutofit lnSpcReduction="10000"/>
          </a:bodyPr>
          <a:lstStyle/>
          <a:p>
            <a:pPr marL="0" indent="0">
              <a:buNone/>
            </a:pPr>
            <a:r>
              <a:rPr lang="en-US" sz="2400" b="1" dirty="0"/>
              <a:t>The purpose of this workshop is to:</a:t>
            </a:r>
            <a:endParaRPr lang="en-US" sz="2400" dirty="0"/>
          </a:p>
          <a:p>
            <a:pPr marL="457200" indent="-457200"/>
            <a:r>
              <a:rPr lang="en-US" sz="2400" dirty="0"/>
              <a:t>Review current Pressure Injury (PI) reporting processes and workflows</a:t>
            </a:r>
          </a:p>
          <a:p>
            <a:pPr marL="457200" indent="-457200"/>
            <a:r>
              <a:rPr lang="en-US" sz="2400" dirty="0"/>
              <a:t>Understand challenges frontline staff face in identifying, staging, and reporting PIs</a:t>
            </a:r>
          </a:p>
          <a:p>
            <a:pPr marL="457200" indent="-457200"/>
            <a:r>
              <a:rPr lang="en-US" sz="2400" dirty="0"/>
              <a:t>Explore what data is useful for daily resident care and how it should be accessed</a:t>
            </a:r>
          </a:p>
          <a:p>
            <a:pPr marL="457200" indent="-457200"/>
            <a:r>
              <a:rPr lang="en-US" sz="2400" dirty="0"/>
              <a:t>Highlight how current processes and data use inform clinical governance and continuous improvement</a:t>
            </a:r>
          </a:p>
          <a:p>
            <a:pPr marL="457200" indent="-457200"/>
            <a:r>
              <a:rPr lang="en-US" sz="2400" dirty="0"/>
              <a:t>Co-create insights to support drafting a problem statement</a:t>
            </a:r>
          </a:p>
          <a:p>
            <a:endParaRPr lang="en-AU" sz="1400" dirty="0"/>
          </a:p>
        </p:txBody>
      </p:sp>
    </p:spTree>
    <p:extLst>
      <p:ext uri="{BB962C8B-B14F-4D97-AF65-F5344CB8AC3E}">
        <p14:creationId xmlns:p14="http://schemas.microsoft.com/office/powerpoint/2010/main" val="2765374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7897C88-6765-28C5-C0F2-6F23EB316875}"/>
              </a:ext>
            </a:extLst>
          </p:cNvPr>
          <p:cNvPicPr>
            <a:picLocks noChangeAspect="1"/>
          </p:cNvPicPr>
          <p:nvPr/>
        </p:nvPicPr>
        <p:blipFill>
          <a:blip r:embed="rId2"/>
          <a:srcRect l="8347" r="11284"/>
          <a:stretch>
            <a:fillRect/>
          </a:stretch>
        </p:blipFill>
        <p:spPr>
          <a:xfrm>
            <a:off x="2522356"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D1EAD2C-9753-1D03-831D-44032C48DE7B}"/>
              </a:ext>
            </a:extLst>
          </p:cNvPr>
          <p:cNvSpPr>
            <a:spLocks noGrp="1"/>
          </p:cNvSpPr>
          <p:nvPr>
            <p:ph type="title"/>
          </p:nvPr>
        </p:nvSpPr>
        <p:spPr>
          <a:xfrm>
            <a:off x="838200" y="365125"/>
            <a:ext cx="6203535" cy="1121843"/>
          </a:xfrm>
        </p:spPr>
        <p:txBody>
          <a:bodyPr>
            <a:normAutofit/>
          </a:bodyPr>
          <a:lstStyle/>
          <a:p>
            <a:r>
              <a:rPr lang="en-US" dirty="0">
                <a:solidFill>
                  <a:srgbClr val="05504B"/>
                </a:solidFill>
                <a:latin typeface="Arial" panose="020B0604020202020204" pitchFamily="34" charset="0"/>
                <a:cs typeface="Arial" panose="020B0604020202020204" pitchFamily="34" charset="0"/>
              </a:rPr>
              <a:t>Documentation</a:t>
            </a:r>
            <a:endParaRPr lang="en-AU" dirty="0">
              <a:solidFill>
                <a:srgbClr val="05504B"/>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AB28604-DB12-A4B3-CCA1-15A5EEA4C15B}"/>
              </a:ext>
            </a:extLst>
          </p:cNvPr>
          <p:cNvSpPr>
            <a:spLocks noGrp="1"/>
          </p:cNvSpPr>
          <p:nvPr>
            <p:ph idx="1"/>
          </p:nvPr>
        </p:nvSpPr>
        <p:spPr>
          <a:xfrm>
            <a:off x="838200" y="1557619"/>
            <a:ext cx="5630966" cy="4935256"/>
          </a:xfrm>
        </p:spPr>
        <p:txBody>
          <a:bodyPr>
            <a:normAutofit/>
          </a:bodyPr>
          <a:lstStyle/>
          <a:p>
            <a:pPr marL="457200" indent="-457200"/>
            <a:r>
              <a:rPr lang="en-US" sz="2400" dirty="0">
                <a:latin typeface="Arial" panose="020B0604020202020204" pitchFamily="34" charset="0"/>
                <a:cs typeface="Arial" panose="020B0604020202020204" pitchFamily="34" charset="0"/>
              </a:rPr>
              <a:t>Residential Services Incident Management Policy</a:t>
            </a:r>
          </a:p>
          <a:p>
            <a:pPr marL="457200" indent="-457200"/>
            <a:r>
              <a:rPr lang="en-US" sz="2400" dirty="0">
                <a:latin typeface="Arial" panose="020B0604020202020204" pitchFamily="34" charset="0"/>
                <a:cs typeface="Arial" panose="020B0604020202020204" pitchFamily="34" charset="0"/>
              </a:rPr>
              <a:t>Residential Services Incident Reporting and Management Process</a:t>
            </a:r>
          </a:p>
          <a:p>
            <a:pPr marL="457200" indent="-457200"/>
            <a:r>
              <a:rPr lang="en-US" sz="2400" dirty="0">
                <a:latin typeface="Arial" panose="020B0604020202020204" pitchFamily="34" charset="0"/>
                <a:cs typeface="Arial" panose="020B0604020202020204" pitchFamily="34" charset="0"/>
              </a:rPr>
              <a:t>Pressure Injury Management Process</a:t>
            </a:r>
          </a:p>
          <a:p>
            <a:pPr marL="457200" indent="-457200"/>
            <a:r>
              <a:rPr lang="en-US" sz="2400" dirty="0">
                <a:latin typeface="Arial" panose="020B0604020202020204" pitchFamily="34" charset="0"/>
                <a:cs typeface="Arial" panose="020B0604020202020204" pitchFamily="34" charset="0"/>
              </a:rPr>
              <a:t>Wound Management Process</a:t>
            </a:r>
          </a:p>
          <a:p>
            <a:pPr marL="457200" indent="-457200"/>
            <a:r>
              <a:rPr lang="en-US" sz="2400" dirty="0">
                <a:latin typeface="Arial" panose="020B0604020202020204" pitchFamily="34" charset="0"/>
                <a:cs typeface="Arial" panose="020B0604020202020204" pitchFamily="34" charset="0"/>
              </a:rPr>
              <a:t>iCare Incident Form</a:t>
            </a:r>
          </a:p>
          <a:p>
            <a:pPr marL="457200" indent="-457200"/>
            <a:r>
              <a:rPr lang="en-US" sz="2400" dirty="0">
                <a:latin typeface="Arial" panose="020B0604020202020204" pitchFamily="34" charset="0"/>
                <a:cs typeface="Arial" panose="020B0604020202020204" pitchFamily="34" charset="0"/>
              </a:rPr>
              <a:t>iCare Wound Chart</a:t>
            </a:r>
          </a:p>
          <a:p>
            <a:pPr marL="457200" indent="-457200"/>
            <a:r>
              <a:rPr lang="en-US" sz="2400" dirty="0">
                <a:latin typeface="Arial" panose="020B0604020202020204" pitchFamily="34" charset="0"/>
                <a:cs typeface="Arial" panose="020B0604020202020204" pitchFamily="34" charset="0"/>
              </a:rPr>
              <a:t>Power BI NQI and Incident Dashboards</a:t>
            </a:r>
          </a:p>
          <a:p>
            <a:endParaRPr lang="en-AU" sz="1700" dirty="0"/>
          </a:p>
        </p:txBody>
      </p:sp>
    </p:spTree>
    <p:extLst>
      <p:ext uri="{BB962C8B-B14F-4D97-AF65-F5344CB8AC3E}">
        <p14:creationId xmlns:p14="http://schemas.microsoft.com/office/powerpoint/2010/main" val="4233621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59CB143-A057-ADCF-DFA0-04BD3DE61FB1}"/>
              </a:ext>
            </a:extLst>
          </p:cNvPr>
          <p:cNvSpPr>
            <a:spLocks noGrp="1"/>
          </p:cNvSpPr>
          <p:nvPr>
            <p:ph type="title"/>
          </p:nvPr>
        </p:nvSpPr>
        <p:spPr>
          <a:xfrm>
            <a:off x="6189595" y="379008"/>
            <a:ext cx="5089671" cy="1341233"/>
          </a:xfrm>
        </p:spPr>
        <p:txBody>
          <a:bodyPr anchor="b">
            <a:normAutofit/>
          </a:bodyPr>
          <a:lstStyle/>
          <a:p>
            <a:r>
              <a:rPr lang="en-US" dirty="0">
                <a:solidFill>
                  <a:srgbClr val="05504B"/>
                </a:solidFill>
                <a:latin typeface="Arial" panose="020B0604020202020204" pitchFamily="34" charset="0"/>
                <a:cs typeface="Arial" panose="020B0604020202020204" pitchFamily="34" charset="0"/>
              </a:rPr>
              <a:t>Process Mapping Activity</a:t>
            </a:r>
            <a:endParaRPr lang="en-AU" dirty="0">
              <a:solidFill>
                <a:srgbClr val="05504B"/>
              </a:solidFill>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diagram of different shapes and colors&#10;&#10;AI-generated content may be incorrect.">
            <a:extLst>
              <a:ext uri="{FF2B5EF4-FFF2-40B4-BE49-F238E27FC236}">
                <a16:creationId xmlns:a16="http://schemas.microsoft.com/office/drawing/2014/main" id="{7C5DE39C-228F-A386-5D39-559689C2404A}"/>
              </a:ext>
            </a:extLst>
          </p:cNvPr>
          <p:cNvPicPr>
            <a:picLocks noChangeAspect="1"/>
          </p:cNvPicPr>
          <p:nvPr/>
        </p:nvPicPr>
        <p:blipFill>
          <a:blip r:embed="rId2">
            <a:extLst>
              <a:ext uri="{28A0092B-C50C-407E-A947-70E740481C1C}">
                <a14:useLocalDpi xmlns:a14="http://schemas.microsoft.com/office/drawing/2010/main" val="0"/>
              </a:ext>
            </a:extLst>
          </a:blip>
          <a:srcRect r="-3" b="-3"/>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BA483F97-F796-31CF-7837-0FECFF53169E}"/>
              </a:ext>
            </a:extLst>
          </p:cNvPr>
          <p:cNvSpPr>
            <a:spLocks noGrp="1"/>
          </p:cNvSpPr>
          <p:nvPr>
            <p:ph idx="1"/>
          </p:nvPr>
        </p:nvSpPr>
        <p:spPr>
          <a:xfrm>
            <a:off x="6156379" y="1884131"/>
            <a:ext cx="5429781" cy="4594861"/>
          </a:xfrm>
        </p:spPr>
        <p:txBody>
          <a:bodyPr anchor="t">
            <a:normAutofit fontScale="85000" lnSpcReduction="20000"/>
          </a:bodyPr>
          <a:lstStyle/>
          <a:p>
            <a:pPr marL="285750" lvl="0" indent="-285750" eaLnBrk="0" fontAlgn="base" hangingPunct="0">
              <a:lnSpc>
                <a:spcPct val="150000"/>
              </a:lnSpc>
              <a:spcBef>
                <a:spcPct val="0"/>
              </a:spcBef>
              <a:spcAft>
                <a:spcPct val="0"/>
              </a:spcAft>
            </a:pPr>
            <a:r>
              <a:rPr lang="en-US" altLang="en-US" sz="2600" dirty="0">
                <a:solidFill>
                  <a:schemeClr val="tx1">
                    <a:alpha val="80000"/>
                  </a:schemeClr>
                </a:solidFill>
                <a:latin typeface="Arial" panose="020B0604020202020204" pitchFamily="34" charset="0"/>
              </a:rPr>
              <a:t>Identify where and how data is currently captured (tools, forms, systems)</a:t>
            </a:r>
          </a:p>
          <a:p>
            <a:pPr marL="285750" lvl="0" indent="-285750" eaLnBrk="0" fontAlgn="base" hangingPunct="0">
              <a:lnSpc>
                <a:spcPct val="150000"/>
              </a:lnSpc>
              <a:spcBef>
                <a:spcPct val="0"/>
              </a:spcBef>
              <a:spcAft>
                <a:spcPct val="0"/>
              </a:spcAft>
            </a:pPr>
            <a:r>
              <a:rPr lang="en-US" altLang="en-US" sz="2600" dirty="0">
                <a:solidFill>
                  <a:schemeClr val="tx1">
                    <a:alpha val="80000"/>
                  </a:schemeClr>
                </a:solidFill>
                <a:latin typeface="Arial" panose="020B0604020202020204" pitchFamily="34" charset="0"/>
              </a:rPr>
              <a:t>Discuss how often data is collected and in what format</a:t>
            </a:r>
          </a:p>
          <a:p>
            <a:pPr marL="285750" lvl="0" indent="-285750" eaLnBrk="0" fontAlgn="base" hangingPunct="0">
              <a:lnSpc>
                <a:spcPct val="150000"/>
              </a:lnSpc>
              <a:spcBef>
                <a:spcPct val="0"/>
              </a:spcBef>
              <a:spcAft>
                <a:spcPct val="0"/>
              </a:spcAft>
            </a:pPr>
            <a:r>
              <a:rPr lang="en-US" altLang="en-US" sz="2600" dirty="0">
                <a:solidFill>
                  <a:schemeClr val="tx1">
                    <a:alpha val="80000"/>
                  </a:schemeClr>
                </a:solidFill>
                <a:latin typeface="Arial" panose="020B0604020202020204" pitchFamily="34" charset="0"/>
              </a:rPr>
              <a:t>Map out the actual process frontline staff follow</a:t>
            </a:r>
          </a:p>
          <a:p>
            <a:pPr marL="285750" lvl="0" indent="-285750" eaLnBrk="0" fontAlgn="base" hangingPunct="0">
              <a:lnSpc>
                <a:spcPct val="150000"/>
              </a:lnSpc>
              <a:spcBef>
                <a:spcPct val="0"/>
              </a:spcBef>
              <a:spcAft>
                <a:spcPct val="0"/>
              </a:spcAft>
            </a:pPr>
            <a:r>
              <a:rPr lang="en-US" altLang="en-US" sz="2600" dirty="0">
                <a:solidFill>
                  <a:schemeClr val="tx1">
                    <a:alpha val="80000"/>
                  </a:schemeClr>
                </a:solidFill>
                <a:latin typeface="Arial" panose="020B0604020202020204" pitchFamily="34" charset="0"/>
              </a:rPr>
              <a:t>Highlight bottlenecks, pain points, and gaps</a:t>
            </a:r>
          </a:p>
          <a:p>
            <a:pPr marL="285750" lvl="0" indent="-285750" eaLnBrk="0" fontAlgn="base" hangingPunct="0">
              <a:lnSpc>
                <a:spcPct val="150000"/>
              </a:lnSpc>
              <a:spcBef>
                <a:spcPct val="0"/>
              </a:spcBef>
              <a:spcAft>
                <a:spcPct val="0"/>
              </a:spcAft>
            </a:pPr>
            <a:r>
              <a:rPr lang="en-US" altLang="en-US" sz="2600" dirty="0">
                <a:solidFill>
                  <a:schemeClr val="tx1">
                    <a:alpha val="80000"/>
                  </a:schemeClr>
                </a:solidFill>
                <a:latin typeface="Arial" panose="020B0604020202020204" pitchFamily="34" charset="0"/>
              </a:rPr>
              <a:t>Aim: Build a shared flow chart of the “real” data journey</a:t>
            </a:r>
          </a:p>
          <a:p>
            <a:endParaRPr lang="en-AU" sz="1700" dirty="0">
              <a:solidFill>
                <a:schemeClr val="tx1">
                  <a:alpha val="80000"/>
                </a:schemeClr>
              </a:solidFill>
            </a:endParaRPr>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6758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people standing in front of a glass wall&#10;&#10;AI-generated content may be incorrect.">
            <a:extLst>
              <a:ext uri="{FF2B5EF4-FFF2-40B4-BE49-F238E27FC236}">
                <a16:creationId xmlns:a16="http://schemas.microsoft.com/office/drawing/2014/main" id="{FE2AF5FE-A711-E71E-8F0C-7748F9E38F01}"/>
              </a:ext>
            </a:extLst>
          </p:cNvPr>
          <p:cNvPicPr>
            <a:picLocks noChangeAspect="1"/>
          </p:cNvPicPr>
          <p:nvPr/>
        </p:nvPicPr>
        <p:blipFill>
          <a:blip r:embed="rId2">
            <a:extLst>
              <a:ext uri="{28A0092B-C50C-407E-A947-70E740481C1C}">
                <a14:useLocalDpi xmlns:a14="http://schemas.microsoft.com/office/drawing/2010/main" val="0"/>
              </a:ext>
            </a:extLst>
          </a:blip>
          <a:srcRect b="4481"/>
          <a:stretch>
            <a:fillRect/>
          </a:stretch>
        </p:blipFill>
        <p:spPr>
          <a:xfrm>
            <a:off x="2522356"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62E7058-4F36-9C68-9C66-4489D5A43532}"/>
              </a:ext>
            </a:extLst>
          </p:cNvPr>
          <p:cNvSpPr>
            <a:spLocks noGrp="1"/>
          </p:cNvSpPr>
          <p:nvPr>
            <p:ph type="title"/>
          </p:nvPr>
        </p:nvSpPr>
        <p:spPr>
          <a:xfrm>
            <a:off x="547643" y="322396"/>
            <a:ext cx="3822189" cy="1190210"/>
          </a:xfrm>
        </p:spPr>
        <p:txBody>
          <a:bodyPr>
            <a:normAutofit/>
          </a:bodyPr>
          <a:lstStyle/>
          <a:p>
            <a:r>
              <a:rPr lang="en-AU" sz="4000" dirty="0">
                <a:solidFill>
                  <a:srgbClr val="05504B"/>
                </a:solidFill>
                <a:latin typeface="Arial" panose="020B0604020202020204" pitchFamily="34" charset="0"/>
                <a:cs typeface="Arial" panose="020B0604020202020204" pitchFamily="34" charset="0"/>
              </a:rPr>
              <a:t>Brainstorming (10 mins)</a:t>
            </a:r>
          </a:p>
        </p:txBody>
      </p:sp>
      <p:sp>
        <p:nvSpPr>
          <p:cNvPr id="3" name="Content Placeholder 2">
            <a:extLst>
              <a:ext uri="{FF2B5EF4-FFF2-40B4-BE49-F238E27FC236}">
                <a16:creationId xmlns:a16="http://schemas.microsoft.com/office/drawing/2014/main" id="{F16B9A79-EAFF-0D5C-E87D-D03CE5C53685}"/>
              </a:ext>
            </a:extLst>
          </p:cNvPr>
          <p:cNvSpPr>
            <a:spLocks noGrp="1"/>
          </p:cNvSpPr>
          <p:nvPr>
            <p:ph idx="1"/>
          </p:nvPr>
        </p:nvSpPr>
        <p:spPr>
          <a:xfrm>
            <a:off x="609737" y="1682170"/>
            <a:ext cx="4885209" cy="4966457"/>
          </a:xfrm>
        </p:spPr>
        <p:txBody>
          <a:bodyPr>
            <a:normAutofit/>
          </a:bodyPr>
          <a:lstStyle/>
          <a:p>
            <a:r>
              <a:rPr lang="en-GB" sz="2400" dirty="0"/>
              <a:t>What data do you use or need each day to support residents?</a:t>
            </a:r>
            <a:endParaRPr lang="en-AU" sz="2400" dirty="0"/>
          </a:p>
          <a:p>
            <a:r>
              <a:rPr lang="en-GB" sz="2400" dirty="0"/>
              <a:t>e.g., wound care notes, incident reports, handover sheets, digital records</a:t>
            </a:r>
          </a:p>
          <a:p>
            <a:r>
              <a:rPr lang="en-GB" sz="2400" dirty="0"/>
              <a:t>How often is pressure injury data collected?</a:t>
            </a:r>
          </a:p>
          <a:p>
            <a:r>
              <a:rPr lang="en-GB" sz="2400" dirty="0"/>
              <a:t>Where is it stored?</a:t>
            </a:r>
          </a:p>
          <a:p>
            <a:r>
              <a:rPr lang="en-GB" sz="2400" dirty="0"/>
              <a:t>How often to you refer to it to direct care needs?</a:t>
            </a:r>
          </a:p>
          <a:p>
            <a:pPr lvl="1"/>
            <a:endParaRPr lang="en-AU" sz="2000" dirty="0"/>
          </a:p>
          <a:p>
            <a:endParaRPr lang="en-AU" sz="2000" dirty="0"/>
          </a:p>
        </p:txBody>
      </p:sp>
    </p:spTree>
    <p:extLst>
      <p:ext uri="{BB962C8B-B14F-4D97-AF65-F5344CB8AC3E}">
        <p14:creationId xmlns:p14="http://schemas.microsoft.com/office/powerpoint/2010/main" val="3476470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1D5F3-46D4-94FD-BD36-7EB47EFAADB5}"/>
              </a:ext>
            </a:extLst>
          </p:cNvPr>
          <p:cNvSpPr>
            <a:spLocks noGrp="1"/>
          </p:cNvSpPr>
          <p:nvPr>
            <p:ph type="title"/>
          </p:nvPr>
        </p:nvSpPr>
        <p:spPr>
          <a:xfrm>
            <a:off x="6417733" y="259802"/>
            <a:ext cx="5291663" cy="1218622"/>
          </a:xfrm>
        </p:spPr>
        <p:txBody>
          <a:bodyPr anchor="b">
            <a:normAutofit fontScale="90000"/>
          </a:bodyPr>
          <a:lstStyle/>
          <a:p>
            <a:r>
              <a:rPr lang="en-AU" dirty="0">
                <a:solidFill>
                  <a:srgbClr val="05504B"/>
                </a:solidFill>
                <a:latin typeface="Arial" panose="020B0604020202020204" pitchFamily="34" charset="0"/>
                <a:cs typeface="Arial" panose="020B0604020202020204" pitchFamily="34" charset="0"/>
              </a:rPr>
              <a:t>Process Mapping</a:t>
            </a:r>
            <a:br>
              <a:rPr lang="en-AU" dirty="0">
                <a:solidFill>
                  <a:srgbClr val="05504B"/>
                </a:solidFill>
                <a:latin typeface="Arial" panose="020B0604020202020204" pitchFamily="34" charset="0"/>
                <a:cs typeface="Arial" panose="020B0604020202020204" pitchFamily="34" charset="0"/>
              </a:rPr>
            </a:br>
            <a:r>
              <a:rPr lang="en-AU" dirty="0">
                <a:solidFill>
                  <a:srgbClr val="05504B"/>
                </a:solidFill>
                <a:latin typeface="Arial" panose="020B0604020202020204" pitchFamily="34" charset="0"/>
                <a:cs typeface="Arial" panose="020B0604020202020204" pitchFamily="34" charset="0"/>
              </a:rPr>
              <a:t>(20 mins)</a:t>
            </a:r>
          </a:p>
        </p:txBody>
      </p:sp>
      <p:pic>
        <p:nvPicPr>
          <p:cNvPr id="5" name="Picture 4" descr="A nurse standing next to a person in a hospital bed&#10;&#10;AI-generated content may be incorrect.">
            <a:extLst>
              <a:ext uri="{FF2B5EF4-FFF2-40B4-BE49-F238E27FC236}">
                <a16:creationId xmlns:a16="http://schemas.microsoft.com/office/drawing/2014/main" id="{524E3CD7-5201-449A-DD33-4C27B75C1F1C}"/>
              </a:ext>
            </a:extLst>
          </p:cNvPr>
          <p:cNvPicPr>
            <a:picLocks noChangeAspect="1"/>
          </p:cNvPicPr>
          <p:nvPr/>
        </p:nvPicPr>
        <p:blipFill>
          <a:blip r:embed="rId2">
            <a:extLst>
              <a:ext uri="{28A0092B-C50C-407E-A947-70E740481C1C}">
                <a14:useLocalDpi xmlns:a14="http://schemas.microsoft.com/office/drawing/2010/main" val="0"/>
              </a:ext>
            </a:extLst>
          </a:blip>
          <a:srcRect l="27748" r="6238" b="2"/>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B390F59F-7557-7FA1-9627-1B68E73583DE}"/>
              </a:ext>
            </a:extLst>
          </p:cNvPr>
          <p:cNvSpPr>
            <a:spLocks noGrp="1"/>
          </p:cNvSpPr>
          <p:nvPr>
            <p:ph idx="1"/>
          </p:nvPr>
        </p:nvSpPr>
        <p:spPr>
          <a:xfrm>
            <a:off x="6417733" y="1888219"/>
            <a:ext cx="5291663" cy="3752849"/>
          </a:xfrm>
        </p:spPr>
        <p:txBody>
          <a:bodyPr>
            <a:normAutofit fontScale="92500"/>
          </a:bodyPr>
          <a:lstStyle/>
          <a:p>
            <a:r>
              <a:rPr lang="en-GB" dirty="0"/>
              <a:t>Start with the resident/client care interaction.</a:t>
            </a:r>
            <a:endParaRPr lang="en-AU" dirty="0"/>
          </a:p>
          <a:p>
            <a:r>
              <a:rPr lang="en-GB" dirty="0"/>
              <a:t>Walk through step by step how they record pressure injuries.</a:t>
            </a:r>
            <a:endParaRPr lang="en-AU" dirty="0"/>
          </a:p>
          <a:p>
            <a:r>
              <a:rPr lang="en-GB" dirty="0"/>
              <a:t>Place notes in sequence to form the flow (use different colours):</a:t>
            </a:r>
            <a:endParaRPr lang="en-AU" dirty="0"/>
          </a:p>
          <a:p>
            <a:pPr lvl="1"/>
            <a:r>
              <a:rPr lang="en-GB" sz="2800" dirty="0"/>
              <a:t>Action</a:t>
            </a:r>
            <a:endParaRPr lang="en-AU" sz="2800" dirty="0"/>
          </a:p>
          <a:p>
            <a:pPr lvl="1"/>
            <a:r>
              <a:rPr lang="en-GB" sz="2800" dirty="0"/>
              <a:t>Person</a:t>
            </a:r>
            <a:endParaRPr lang="en-AU" sz="2800" dirty="0"/>
          </a:p>
          <a:p>
            <a:pPr lvl="1"/>
            <a:r>
              <a:rPr lang="en-GB" sz="2800" dirty="0"/>
              <a:t>System</a:t>
            </a:r>
            <a:endParaRPr lang="en-AU" sz="2800" dirty="0"/>
          </a:p>
          <a:p>
            <a:endParaRPr lang="en-AU" sz="1800" dirty="0"/>
          </a:p>
        </p:txBody>
      </p:sp>
    </p:spTree>
    <p:extLst>
      <p:ext uri="{BB962C8B-B14F-4D97-AF65-F5344CB8AC3E}">
        <p14:creationId xmlns:p14="http://schemas.microsoft.com/office/powerpoint/2010/main" val="61968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ECB6FA-2516-8C7D-3B28-F92A3DC1A7C2}"/>
              </a:ext>
            </a:extLst>
          </p:cNvPr>
          <p:cNvSpPr>
            <a:spLocks noGrp="1"/>
          </p:cNvSpPr>
          <p:nvPr>
            <p:ph type="title"/>
          </p:nvPr>
        </p:nvSpPr>
        <p:spPr>
          <a:xfrm>
            <a:off x="838201" y="365125"/>
            <a:ext cx="5251316" cy="1807305"/>
          </a:xfrm>
        </p:spPr>
        <p:txBody>
          <a:bodyPr>
            <a:normAutofit/>
          </a:bodyPr>
          <a:lstStyle/>
          <a:p>
            <a:r>
              <a:rPr lang="en-AU" sz="4000" dirty="0">
                <a:solidFill>
                  <a:srgbClr val="05504B"/>
                </a:solidFill>
                <a:latin typeface="Arial" panose="020B0604020202020204" pitchFamily="34" charset="0"/>
                <a:cs typeface="Arial" panose="020B0604020202020204" pitchFamily="34" charset="0"/>
              </a:rPr>
              <a:t>Identify Challenges (15 mins)</a:t>
            </a:r>
          </a:p>
        </p:txBody>
      </p:sp>
      <p:sp>
        <p:nvSpPr>
          <p:cNvPr id="4" name="Rectangle 1">
            <a:extLst>
              <a:ext uri="{FF2B5EF4-FFF2-40B4-BE49-F238E27FC236}">
                <a16:creationId xmlns:a16="http://schemas.microsoft.com/office/drawing/2014/main" id="{3051B88F-7D09-75A2-AA4C-009B83216109}"/>
              </a:ext>
            </a:extLst>
          </p:cNvPr>
          <p:cNvSpPr>
            <a:spLocks noGrp="1" noChangeArrowheads="1"/>
          </p:cNvSpPr>
          <p:nvPr>
            <p:ph idx="1"/>
          </p:nvPr>
        </p:nvSpPr>
        <p:spPr bwMode="auto">
          <a:xfrm>
            <a:off x="838200" y="2333297"/>
            <a:ext cx="5810428" cy="384366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fontScale="92500" lnSpcReduction="10000"/>
          </a:bodyPr>
          <a:lstStyle/>
          <a:p>
            <a:r>
              <a:rPr lang="en-GB" dirty="0"/>
              <a:t>Where are the bottlenecks? (e.g., duplicate entry, waiting for approvals)</a:t>
            </a:r>
            <a:endParaRPr lang="en-AU" dirty="0"/>
          </a:p>
          <a:p>
            <a:r>
              <a:rPr lang="en-GB" dirty="0"/>
              <a:t>Where do errors or inconsistencies occur?</a:t>
            </a:r>
            <a:endParaRPr lang="en-AU" dirty="0"/>
          </a:p>
          <a:p>
            <a:r>
              <a:rPr lang="en-GB" dirty="0"/>
              <a:t>What difficulties do you experience in identifying or staging PIs?</a:t>
            </a:r>
            <a:endParaRPr lang="en-AU" dirty="0"/>
          </a:p>
          <a:p>
            <a:r>
              <a:rPr lang="en-GB" dirty="0"/>
              <a:t>Are there points where the process is confusing or duplicated?</a:t>
            </a:r>
            <a:endParaRPr lang="en-AU" dirty="0"/>
          </a:p>
          <a:p>
            <a:r>
              <a:rPr lang="en-GB" dirty="0"/>
              <a:t>Quality Team – what are some of the common mistakes or missing data?</a:t>
            </a:r>
            <a:endParaRPr lang="en-AU" dirty="0"/>
          </a:p>
        </p:txBody>
      </p:sp>
      <p:pic>
        <p:nvPicPr>
          <p:cNvPr id="6" name="Picture 5" descr="A person in a floral scrubs holding a tablet&#10;&#10;AI-generated content may be incorrect.">
            <a:extLst>
              <a:ext uri="{FF2B5EF4-FFF2-40B4-BE49-F238E27FC236}">
                <a16:creationId xmlns:a16="http://schemas.microsoft.com/office/drawing/2014/main" id="{EF9453C8-818E-0338-D499-819ABC9C1348}"/>
              </a:ext>
            </a:extLst>
          </p:cNvPr>
          <p:cNvPicPr>
            <a:picLocks noChangeAspect="1"/>
          </p:cNvPicPr>
          <p:nvPr/>
        </p:nvPicPr>
        <p:blipFill>
          <a:blip r:embed="rId2">
            <a:extLst>
              <a:ext uri="{28A0092B-C50C-407E-A947-70E740481C1C}">
                <a14:useLocalDpi xmlns:a14="http://schemas.microsoft.com/office/drawing/2010/main" val="0"/>
              </a:ext>
            </a:extLst>
          </a:blip>
          <a:srcRect l="15945" r="19498"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298228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7EBC10-6079-D508-6B83-34D910F9E9F5}"/>
              </a:ext>
            </a:extLst>
          </p:cNvPr>
          <p:cNvSpPr>
            <a:spLocks noGrp="1"/>
          </p:cNvSpPr>
          <p:nvPr>
            <p:ph type="title"/>
          </p:nvPr>
        </p:nvSpPr>
        <p:spPr>
          <a:xfrm>
            <a:off x="411480" y="987552"/>
            <a:ext cx="4485861" cy="1088136"/>
          </a:xfrm>
        </p:spPr>
        <p:txBody>
          <a:bodyPr anchor="b">
            <a:noAutofit/>
          </a:bodyPr>
          <a:lstStyle/>
          <a:p>
            <a:r>
              <a:rPr lang="en-AU" sz="4000" dirty="0">
                <a:solidFill>
                  <a:srgbClr val="05504B"/>
                </a:solidFill>
                <a:latin typeface="Arial" panose="020B0604020202020204" pitchFamily="34" charset="0"/>
                <a:cs typeface="Arial" panose="020B0604020202020204" pitchFamily="34" charset="0"/>
              </a:rPr>
              <a:t>Group Reflection (10 mins)</a:t>
            </a:r>
          </a:p>
        </p:txBody>
      </p:sp>
      <p:sp>
        <p:nvSpPr>
          <p:cNvPr id="13" name="Rectangle 12">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Rectangle 1">
            <a:extLst>
              <a:ext uri="{FF2B5EF4-FFF2-40B4-BE49-F238E27FC236}">
                <a16:creationId xmlns:a16="http://schemas.microsoft.com/office/drawing/2014/main" id="{31F5B7B4-0AB5-DD13-615E-FEAE6614DAA5}"/>
              </a:ext>
            </a:extLst>
          </p:cNvPr>
          <p:cNvSpPr>
            <a:spLocks noGrp="1" noChangeArrowheads="1"/>
          </p:cNvSpPr>
          <p:nvPr>
            <p:ph idx="1"/>
          </p:nvPr>
        </p:nvSpPr>
        <p:spPr bwMode="auto">
          <a:xfrm>
            <a:off x="411479" y="2688336"/>
            <a:ext cx="4498848" cy="358444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pPr eaLnBrk="0" fontAlgn="base" hangingPunct="0">
              <a:spcBef>
                <a:spcPct val="0"/>
              </a:spcBef>
              <a:spcAft>
                <a:spcPts val="1000"/>
              </a:spcAft>
            </a:pPr>
            <a:r>
              <a:rPr kumimoji="0" lang="en-US" altLang="en-US" sz="2400" b="0" i="0" u="none" strike="noStrike" cap="none" normalizeH="0" baseline="0" dirty="0">
                <a:ln>
                  <a:noFill/>
                </a:ln>
                <a:effectLst/>
                <a:latin typeface="Arial" panose="020B0604020202020204" pitchFamily="34" charset="0"/>
              </a:rPr>
              <a:t>Review the mapped flow.</a:t>
            </a:r>
          </a:p>
          <a:p>
            <a:pPr eaLnBrk="0" fontAlgn="base" hangingPunct="0">
              <a:spcBef>
                <a:spcPct val="0"/>
              </a:spcBef>
              <a:spcAft>
                <a:spcPts val="1000"/>
              </a:spcAft>
            </a:pPr>
            <a:r>
              <a:rPr kumimoji="0" lang="en-US" altLang="en-US" sz="2400" b="0" i="0" u="none" strike="noStrike" cap="none" normalizeH="0" baseline="0" dirty="0">
                <a:ln>
                  <a:noFill/>
                </a:ln>
                <a:effectLst/>
                <a:latin typeface="Arial" panose="020B0604020202020204" pitchFamily="34" charset="0"/>
              </a:rPr>
              <a:t>Highlight priority pain points that most affect quality or efficiency.</a:t>
            </a:r>
          </a:p>
          <a:p>
            <a:pPr eaLnBrk="0" fontAlgn="base" hangingPunct="0">
              <a:spcBef>
                <a:spcPct val="0"/>
              </a:spcBef>
              <a:spcAft>
                <a:spcPts val="1000"/>
              </a:spcAft>
            </a:pPr>
            <a:r>
              <a:rPr kumimoji="0" lang="en-US" altLang="en-US" sz="2400" b="0" i="0" u="none" strike="noStrike" cap="none" normalizeH="0" baseline="0" dirty="0">
                <a:ln>
                  <a:noFill/>
                </a:ln>
                <a:effectLst/>
                <a:latin typeface="Arial" panose="020B0604020202020204" pitchFamily="34" charset="0"/>
              </a:rPr>
              <a:t>Confirm agreement: </a:t>
            </a:r>
            <a:r>
              <a:rPr kumimoji="0" lang="en-US" altLang="en-US" sz="2400" b="0" i="1" u="none" strike="noStrike" cap="none" normalizeH="0" baseline="0" dirty="0">
                <a:ln>
                  <a:noFill/>
                </a:ln>
                <a:effectLst/>
                <a:latin typeface="Arial" panose="020B0604020202020204" pitchFamily="34" charset="0"/>
              </a:rPr>
              <a:t>Does this reflect reality?</a:t>
            </a:r>
            <a:endParaRPr kumimoji="0" lang="en-US" altLang="en-US" sz="2400" b="0" i="0" u="none" strike="noStrike" cap="none" normalizeH="0" baseline="0" dirty="0">
              <a:ln>
                <a:noFill/>
              </a:ln>
              <a:effectLst/>
              <a:latin typeface="Arial" panose="020B0604020202020204" pitchFamily="34" charset="0"/>
            </a:endParaRPr>
          </a:p>
        </p:txBody>
      </p:sp>
      <p:pic>
        <p:nvPicPr>
          <p:cNvPr id="6" name="Picture 5" descr="A group of people in a meeting&#10;&#10;AI-generated content may be incorrect.">
            <a:extLst>
              <a:ext uri="{FF2B5EF4-FFF2-40B4-BE49-F238E27FC236}">
                <a16:creationId xmlns:a16="http://schemas.microsoft.com/office/drawing/2014/main" id="{295113F0-A05A-7E82-0F74-8A8A44853AFD}"/>
              </a:ext>
            </a:extLst>
          </p:cNvPr>
          <p:cNvPicPr>
            <a:picLocks noChangeAspect="1"/>
          </p:cNvPicPr>
          <p:nvPr/>
        </p:nvPicPr>
        <p:blipFill>
          <a:blip r:embed="rId2">
            <a:extLst>
              <a:ext uri="{28A0092B-C50C-407E-A947-70E740481C1C}">
                <a14:useLocalDpi xmlns:a14="http://schemas.microsoft.com/office/drawing/2010/main" val="0"/>
              </a:ext>
            </a:extLst>
          </a:blip>
          <a:srcRect l="14878" r="9838"/>
          <a:stretch>
            <a:fillRect/>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3163467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nurse standing next to a person in a hospital bed&#10;&#10;AI-generated content may be incorrect.">
            <a:extLst>
              <a:ext uri="{FF2B5EF4-FFF2-40B4-BE49-F238E27FC236}">
                <a16:creationId xmlns:a16="http://schemas.microsoft.com/office/drawing/2014/main" id="{7B3249FB-5060-0148-75D8-C8D58176331B}"/>
              </a:ext>
            </a:extLst>
          </p:cNvPr>
          <p:cNvPicPr>
            <a:picLocks noChangeAspect="1"/>
          </p:cNvPicPr>
          <p:nvPr/>
        </p:nvPicPr>
        <p:blipFill rotWithShape="1">
          <a:blip r:embed="rId2">
            <a:extLst>
              <a:ext uri="{28A0092B-C50C-407E-A947-70E740481C1C}">
                <a14:useLocalDpi xmlns:a14="http://schemas.microsoft.com/office/drawing/2010/main" val="0"/>
              </a:ext>
            </a:extLst>
          </a:blip>
          <a:srcRect l="19403" r="796"/>
          <a:stretch>
            <a:fillRect/>
          </a:stretch>
        </p:blipFill>
        <p:spPr>
          <a:xfrm>
            <a:off x="-65885" y="0"/>
            <a:ext cx="6160360"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0AF96CA-DA3C-6EEF-68E2-E3ABD9056915}"/>
              </a:ext>
            </a:extLst>
          </p:cNvPr>
          <p:cNvSpPr>
            <a:spLocks noGrp="1"/>
          </p:cNvSpPr>
          <p:nvPr>
            <p:ph type="title"/>
          </p:nvPr>
        </p:nvSpPr>
        <p:spPr>
          <a:xfrm>
            <a:off x="6336834" y="280697"/>
            <a:ext cx="4882661" cy="1472467"/>
          </a:xfrm>
        </p:spPr>
        <p:txBody>
          <a:bodyPr>
            <a:normAutofit/>
          </a:bodyPr>
          <a:lstStyle/>
          <a:p>
            <a:r>
              <a:rPr lang="en-AU" sz="4000" dirty="0">
                <a:solidFill>
                  <a:srgbClr val="05504B"/>
                </a:solidFill>
                <a:latin typeface="Arial" panose="020B0604020202020204" pitchFamily="34" charset="0"/>
                <a:cs typeface="Arial" panose="020B0604020202020204" pitchFamily="34" charset="0"/>
              </a:rPr>
              <a:t>Data for Daily Care (10 min)</a:t>
            </a:r>
          </a:p>
        </p:txBody>
      </p:sp>
      <p:sp>
        <p:nvSpPr>
          <p:cNvPr id="4" name="Rectangle 1">
            <a:extLst>
              <a:ext uri="{FF2B5EF4-FFF2-40B4-BE49-F238E27FC236}">
                <a16:creationId xmlns:a16="http://schemas.microsoft.com/office/drawing/2014/main" id="{313F41F6-1883-1AFB-A67C-E76A01D2345E}"/>
              </a:ext>
            </a:extLst>
          </p:cNvPr>
          <p:cNvSpPr>
            <a:spLocks noGrp="1" noChangeArrowheads="1"/>
          </p:cNvSpPr>
          <p:nvPr>
            <p:ph idx="1"/>
          </p:nvPr>
        </p:nvSpPr>
        <p:spPr bwMode="auto">
          <a:xfrm>
            <a:off x="6457191" y="1959415"/>
            <a:ext cx="5359671" cy="469636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eaLnBrk="0" fontAlgn="base" hangingPunct="0">
              <a:spcBef>
                <a:spcPct val="0"/>
              </a:spcBef>
              <a:spcAft>
                <a:spcPts val="1000"/>
              </a:spcAft>
            </a:pPr>
            <a:r>
              <a:rPr kumimoji="0" lang="en-US" altLang="en-US" b="0" i="1" u="none" strike="noStrike" cap="none" normalizeH="0" baseline="0" dirty="0">
                <a:ln>
                  <a:noFill/>
                </a:ln>
                <a:effectLst/>
                <a:latin typeface="Arial" panose="020B0604020202020204" pitchFamily="34" charset="0"/>
              </a:rPr>
              <a:t>What information do you need to make care decisions?</a:t>
            </a:r>
            <a:endParaRPr kumimoji="0" lang="en-US" altLang="en-US" b="0" i="0" u="none" strike="noStrike" cap="none" normalizeH="0" baseline="0" dirty="0">
              <a:ln>
                <a:noFill/>
              </a:ln>
              <a:effectLst/>
              <a:latin typeface="Arial" panose="020B0604020202020204" pitchFamily="34" charset="0"/>
            </a:endParaRPr>
          </a:p>
          <a:p>
            <a:pPr eaLnBrk="0" fontAlgn="base" hangingPunct="0">
              <a:spcBef>
                <a:spcPct val="0"/>
              </a:spcBef>
              <a:spcAft>
                <a:spcPts val="1000"/>
              </a:spcAft>
            </a:pPr>
            <a:r>
              <a:rPr kumimoji="0" lang="en-US" altLang="en-US" b="0" i="1" u="none" strike="noStrike" cap="none" normalizeH="0" baseline="0" dirty="0">
                <a:ln>
                  <a:noFill/>
                </a:ln>
                <a:effectLst/>
                <a:latin typeface="Arial" panose="020B0604020202020204" pitchFamily="34" charset="0"/>
              </a:rPr>
              <a:t>How would you like to access it?</a:t>
            </a:r>
            <a:r>
              <a:rPr kumimoji="0" lang="en-US" altLang="en-US" b="0" i="0" u="none" strike="noStrike" cap="none" normalizeH="0" baseline="0" dirty="0">
                <a:ln>
                  <a:noFill/>
                </a:ln>
                <a:effectLst/>
                <a:latin typeface="Arial" panose="020B0604020202020204" pitchFamily="34" charset="0"/>
              </a:rPr>
              <a:t> (e.g., mobile device, handovers, dashboard)</a:t>
            </a:r>
          </a:p>
          <a:p>
            <a:pPr eaLnBrk="0" fontAlgn="base" hangingPunct="0">
              <a:spcBef>
                <a:spcPct val="0"/>
              </a:spcBef>
              <a:spcAft>
                <a:spcPts val="1000"/>
              </a:spcAft>
            </a:pPr>
            <a:r>
              <a:rPr kumimoji="0" lang="en-US" altLang="en-US" b="0" i="1" u="none" strike="noStrike" cap="none" normalizeH="0" baseline="0" dirty="0">
                <a:ln>
                  <a:noFill/>
                </a:ln>
                <a:effectLst/>
                <a:latin typeface="Arial" panose="020B0604020202020204" pitchFamily="34" charset="0"/>
              </a:rPr>
              <a:t>How often would you need this updated?</a:t>
            </a:r>
            <a:r>
              <a:rPr kumimoji="0" lang="en-US" altLang="en-US" b="0" i="0" u="none" strike="noStrike" cap="none" normalizeH="0" baseline="0" dirty="0">
                <a:ln>
                  <a:noFill/>
                </a:ln>
                <a:effectLst/>
                <a:latin typeface="Arial" panose="020B0604020202020204" pitchFamily="34" charset="0"/>
              </a:rPr>
              <a:t> (e.g., every shift, weekly, as incidents occur)</a:t>
            </a:r>
          </a:p>
        </p:txBody>
      </p:sp>
    </p:spTree>
    <p:extLst>
      <p:ext uri="{BB962C8B-B14F-4D97-AF65-F5344CB8AC3E}">
        <p14:creationId xmlns:p14="http://schemas.microsoft.com/office/powerpoint/2010/main" val="2372105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5F74305-FF3E-FD58-095A-40E911D3F693}"/>
              </a:ext>
            </a:extLst>
          </p:cNvPr>
          <p:cNvPicPr>
            <a:picLocks noChangeAspect="1"/>
          </p:cNvPicPr>
          <p:nvPr/>
        </p:nvPicPr>
        <p:blipFill>
          <a:blip r:embed="rId2">
            <a:extLst>
              <a:ext uri="{28A0092B-C50C-407E-A947-70E740481C1C}">
                <a14:useLocalDpi xmlns:a14="http://schemas.microsoft.com/office/drawing/2010/main" val="0"/>
              </a:ext>
            </a:extLst>
          </a:blip>
          <a:srcRect t="3788" b="1647"/>
          <a:stretch>
            <a:fillRect/>
          </a:stretch>
        </p:blipFill>
        <p:spPr>
          <a:xfrm>
            <a:off x="2522356"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B8C6A75-0297-D9B5-52A2-0482E8C72895}"/>
              </a:ext>
            </a:extLst>
          </p:cNvPr>
          <p:cNvSpPr>
            <a:spLocks noGrp="1"/>
          </p:cNvSpPr>
          <p:nvPr>
            <p:ph type="title"/>
          </p:nvPr>
        </p:nvSpPr>
        <p:spPr>
          <a:xfrm>
            <a:off x="447011" y="365125"/>
            <a:ext cx="4147641" cy="1250030"/>
          </a:xfrm>
        </p:spPr>
        <p:txBody>
          <a:bodyPr>
            <a:normAutofit/>
          </a:bodyPr>
          <a:lstStyle/>
          <a:p>
            <a:r>
              <a:rPr lang="en-AU" sz="4000" dirty="0">
                <a:solidFill>
                  <a:srgbClr val="05504B"/>
                </a:solidFill>
                <a:latin typeface="Arial" panose="020B0604020202020204" pitchFamily="34" charset="0"/>
                <a:cs typeface="Arial" panose="020B0604020202020204" pitchFamily="34" charset="0"/>
              </a:rPr>
              <a:t>Identify Themes (10 mins)</a:t>
            </a:r>
          </a:p>
        </p:txBody>
      </p:sp>
      <p:sp>
        <p:nvSpPr>
          <p:cNvPr id="4" name="Rectangle 1">
            <a:extLst>
              <a:ext uri="{FF2B5EF4-FFF2-40B4-BE49-F238E27FC236}">
                <a16:creationId xmlns:a16="http://schemas.microsoft.com/office/drawing/2014/main" id="{83AAB706-8A2C-0F9D-87BB-C923A6A8B156}"/>
              </a:ext>
            </a:extLst>
          </p:cNvPr>
          <p:cNvSpPr>
            <a:spLocks noGrp="1" noChangeArrowheads="1"/>
          </p:cNvSpPr>
          <p:nvPr>
            <p:ph idx="1"/>
          </p:nvPr>
        </p:nvSpPr>
        <p:spPr bwMode="auto">
          <a:xfrm>
            <a:off x="447011" y="1980270"/>
            <a:ext cx="4637737" cy="374276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eaLnBrk="0" fontAlgn="base" hangingPunct="0">
              <a:spcBef>
                <a:spcPct val="0"/>
              </a:spcBef>
              <a:spcAft>
                <a:spcPts val="1000"/>
              </a:spcAft>
            </a:pPr>
            <a:r>
              <a:rPr kumimoji="0" lang="en-US" altLang="en-US" b="0" i="0" u="none" strike="noStrike" cap="none" normalizeH="0" baseline="0" dirty="0">
                <a:ln>
                  <a:noFill/>
                </a:ln>
                <a:effectLst/>
                <a:latin typeface="Arial" panose="020B0604020202020204" pitchFamily="34" charset="0"/>
              </a:rPr>
              <a:t>Workflow bottlenecks</a:t>
            </a:r>
          </a:p>
          <a:p>
            <a:pPr eaLnBrk="0" fontAlgn="base" hangingPunct="0">
              <a:spcBef>
                <a:spcPct val="0"/>
              </a:spcBef>
              <a:spcAft>
                <a:spcPts val="1000"/>
              </a:spcAft>
            </a:pPr>
            <a:r>
              <a:rPr kumimoji="0" lang="en-US" altLang="en-US" b="0" i="0" u="none" strike="noStrike" cap="none" normalizeH="0" baseline="0" dirty="0">
                <a:ln>
                  <a:noFill/>
                </a:ln>
                <a:effectLst/>
                <a:latin typeface="Arial" panose="020B0604020202020204" pitchFamily="34" charset="0"/>
              </a:rPr>
              <a:t>Challenges in identifying/staging pressure injuries</a:t>
            </a:r>
          </a:p>
          <a:p>
            <a:pPr eaLnBrk="0" fontAlgn="base" hangingPunct="0">
              <a:spcBef>
                <a:spcPct val="0"/>
              </a:spcBef>
              <a:spcAft>
                <a:spcPts val="1000"/>
              </a:spcAft>
            </a:pPr>
            <a:r>
              <a:rPr kumimoji="0" lang="en-US" altLang="en-US" b="0" i="0" u="none" strike="noStrike" cap="none" normalizeH="0" baseline="0" dirty="0">
                <a:ln>
                  <a:noFill/>
                </a:ln>
                <a:effectLst/>
                <a:latin typeface="Arial" panose="020B0604020202020204" pitchFamily="34" charset="0"/>
              </a:rPr>
              <a:t>Data access &amp; usability needs</a:t>
            </a:r>
          </a:p>
          <a:p>
            <a:pPr eaLnBrk="0" fontAlgn="base" hangingPunct="0">
              <a:spcBef>
                <a:spcPct val="0"/>
              </a:spcBef>
              <a:spcAft>
                <a:spcPts val="1000"/>
              </a:spcAft>
            </a:pPr>
            <a:r>
              <a:rPr kumimoji="0" lang="en-US" altLang="en-US" b="0" i="0" u="none" strike="noStrike" cap="none" normalizeH="0" baseline="0" dirty="0">
                <a:ln>
                  <a:noFill/>
                </a:ln>
                <a:effectLst/>
                <a:latin typeface="Arial" panose="020B0604020202020204" pitchFamily="34" charset="0"/>
              </a:rPr>
              <a:t>Gaps that impact daily resident care</a:t>
            </a:r>
          </a:p>
        </p:txBody>
      </p:sp>
    </p:spTree>
    <p:extLst>
      <p:ext uri="{BB962C8B-B14F-4D97-AF65-F5344CB8AC3E}">
        <p14:creationId xmlns:p14="http://schemas.microsoft.com/office/powerpoint/2010/main" val="367326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22338-0AE3-7D59-818F-ED8F67677A55}"/>
              </a:ext>
            </a:extLst>
          </p:cNvPr>
          <p:cNvSpPr>
            <a:spLocks noGrp="1"/>
          </p:cNvSpPr>
          <p:nvPr>
            <p:ph type="title"/>
          </p:nvPr>
        </p:nvSpPr>
        <p:spPr>
          <a:xfrm>
            <a:off x="6358070" y="426603"/>
            <a:ext cx="4922377" cy="1425722"/>
          </a:xfrm>
        </p:spPr>
        <p:txBody>
          <a:bodyPr anchor="ctr">
            <a:noAutofit/>
          </a:bodyPr>
          <a:lstStyle/>
          <a:p>
            <a:r>
              <a:rPr lang="en-AU" sz="4000" dirty="0">
                <a:solidFill>
                  <a:srgbClr val="05504B"/>
                </a:solidFill>
                <a:latin typeface="Arial" panose="020B0604020202020204" pitchFamily="34" charset="0"/>
                <a:cs typeface="Arial" panose="020B0604020202020204" pitchFamily="34" charset="0"/>
              </a:rPr>
              <a:t>Problem Statements (15 min)</a:t>
            </a:r>
          </a:p>
        </p:txBody>
      </p:sp>
      <p:pic>
        <p:nvPicPr>
          <p:cNvPr id="6" name="Picture 5" descr="A group of people sitting around a table&#10;&#10;AI-generated content may be incorrect.">
            <a:extLst>
              <a:ext uri="{FF2B5EF4-FFF2-40B4-BE49-F238E27FC236}">
                <a16:creationId xmlns:a16="http://schemas.microsoft.com/office/drawing/2014/main" id="{C844F296-C453-E75B-AF2C-FBE6D99B263D}"/>
              </a:ext>
            </a:extLst>
          </p:cNvPr>
          <p:cNvPicPr>
            <a:picLocks noChangeAspect="1"/>
          </p:cNvPicPr>
          <p:nvPr/>
        </p:nvPicPr>
        <p:blipFill>
          <a:blip r:embed="rId2">
            <a:extLst>
              <a:ext uri="{28A0092B-C50C-407E-A947-70E740481C1C}">
                <a14:useLocalDpi xmlns:a14="http://schemas.microsoft.com/office/drawing/2010/main" val="0"/>
              </a:ext>
            </a:extLst>
          </a:blip>
          <a:srcRect l="7206" r="26127"/>
          <a:stretch>
            <a:fillRect/>
          </a:stretch>
        </p:blipFill>
        <p:spPr>
          <a:xfrm>
            <a:off x="-1" y="-2"/>
            <a:ext cx="6096001" cy="6858002"/>
          </a:xfrm>
          <a:prstGeom prst="rect">
            <a:avLst/>
          </a:prstGeom>
        </p:spPr>
      </p:pic>
      <p:sp>
        <p:nvSpPr>
          <p:cNvPr id="4" name="Rectangle 1">
            <a:extLst>
              <a:ext uri="{FF2B5EF4-FFF2-40B4-BE49-F238E27FC236}">
                <a16:creationId xmlns:a16="http://schemas.microsoft.com/office/drawing/2014/main" id="{4A1EE7C3-3CBE-B49A-9335-5E54DA8F5F95}"/>
              </a:ext>
            </a:extLst>
          </p:cNvPr>
          <p:cNvSpPr>
            <a:spLocks noGrp="1" noChangeArrowheads="1"/>
          </p:cNvSpPr>
          <p:nvPr>
            <p:ph idx="1"/>
          </p:nvPr>
        </p:nvSpPr>
        <p:spPr bwMode="auto">
          <a:xfrm>
            <a:off x="6504306" y="2538100"/>
            <a:ext cx="4156512" cy="28901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eaLnBrk="0" fontAlgn="base" hangingPunct="0">
              <a:spcBef>
                <a:spcPct val="0"/>
              </a:spcBef>
              <a:spcAft>
                <a:spcPts val="1000"/>
              </a:spcAft>
            </a:pPr>
            <a:r>
              <a:rPr kumimoji="0" lang="en-US" altLang="en-US" b="0" i="0" u="none" strike="noStrike" cap="none" normalizeH="0" baseline="0" dirty="0">
                <a:ln>
                  <a:noFill/>
                </a:ln>
                <a:effectLst/>
                <a:latin typeface="Arial" panose="020B0604020202020204" pitchFamily="34" charset="0"/>
              </a:rPr>
              <a:t>“Frontline staff face difficulties…”</a:t>
            </a:r>
          </a:p>
          <a:p>
            <a:pPr eaLnBrk="0" fontAlgn="base" hangingPunct="0">
              <a:spcBef>
                <a:spcPct val="0"/>
              </a:spcBef>
              <a:spcAft>
                <a:spcPts val="1000"/>
              </a:spcAft>
            </a:pPr>
            <a:r>
              <a:rPr kumimoji="0" lang="en-US" altLang="en-US" b="0" i="0" u="none" strike="noStrike" cap="none" normalizeH="0" baseline="0" dirty="0">
                <a:ln>
                  <a:noFill/>
                </a:ln>
                <a:effectLst/>
                <a:latin typeface="Arial" panose="020B0604020202020204" pitchFamily="34" charset="0"/>
              </a:rPr>
              <a:t>“Current processes create challenges in…”</a:t>
            </a:r>
          </a:p>
          <a:p>
            <a:pPr eaLnBrk="0" fontAlgn="base" hangingPunct="0">
              <a:spcBef>
                <a:spcPct val="0"/>
              </a:spcBef>
              <a:spcAft>
                <a:spcPts val="1000"/>
              </a:spcAft>
            </a:pPr>
            <a:r>
              <a:rPr kumimoji="0" lang="en-US" altLang="en-US" b="0" i="0" u="none" strike="noStrike" cap="none" normalizeH="0" baseline="0" dirty="0">
                <a:ln>
                  <a:noFill/>
                </a:ln>
                <a:effectLst/>
                <a:latin typeface="Arial" panose="020B0604020202020204" pitchFamily="34" charset="0"/>
              </a:rPr>
              <a:t>“There is a gap in…”</a:t>
            </a:r>
          </a:p>
        </p:txBody>
      </p:sp>
    </p:spTree>
    <p:extLst>
      <p:ext uri="{BB962C8B-B14F-4D97-AF65-F5344CB8AC3E}">
        <p14:creationId xmlns:p14="http://schemas.microsoft.com/office/powerpoint/2010/main" val="3308369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CFDD7D-D640-4841-A5A9-CABF4BF78D15}"/>
              </a:ext>
            </a:extLst>
          </p:cNvPr>
          <p:cNvSpPr txBox="1"/>
          <p:nvPr/>
        </p:nvSpPr>
        <p:spPr>
          <a:xfrm>
            <a:off x="3683237" y="2427088"/>
            <a:ext cx="3776712" cy="830997"/>
          </a:xfrm>
          <a:prstGeom prst="rect">
            <a:avLst/>
          </a:prstGeom>
          <a:noFill/>
        </p:spPr>
        <p:txBody>
          <a:bodyPr wrap="square" rtlCol="0">
            <a:spAutoFit/>
          </a:bodyPr>
          <a:lstStyle/>
          <a:p>
            <a:pPr algn="ctr"/>
            <a:r>
              <a:rPr lang="en-US" sz="4800" dirty="0">
                <a:solidFill>
                  <a:srgbClr val="05504B"/>
                </a:solidFill>
                <a:latin typeface="Arial" panose="020B0604020202020204" pitchFamily="34" charset="0"/>
                <a:cs typeface="Arial" panose="020B0604020202020204" pitchFamily="34" charset="0"/>
              </a:rPr>
              <a:t>Thank You</a:t>
            </a:r>
            <a:endParaRPr lang="en-AU" sz="4800" dirty="0">
              <a:solidFill>
                <a:srgbClr val="05504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92765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37d16af-f65b-43bd-89f1-5b2a006130a9">
      <Terms xmlns="http://schemas.microsoft.com/office/infopath/2007/PartnerControls"/>
    </lcf76f155ced4ddcb4097134ff3c332f>
    <TaxCatchAll xmlns="4a5f9ae5-c8ce-4a95-a6a5-7393a71cf037" xsi:nil="true"/>
    <Document_x0020_type xmlns="237d16af-f65b-43bd-89f1-5b2a006130a9" xsi:nil="true"/>
    <Organisation xmlns="237d16af-f65b-43bd-89f1-5b2a006130a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849A9FB1A89BC4A8CD720621F2687D7" ma:contentTypeVersion="13" ma:contentTypeDescription="Create a new document." ma:contentTypeScope="" ma:versionID="81763ccdb1d893b28e739ce201e927f1">
  <xsd:schema xmlns:xsd="http://www.w3.org/2001/XMLSchema" xmlns:xs="http://www.w3.org/2001/XMLSchema" xmlns:p="http://schemas.microsoft.com/office/2006/metadata/properties" xmlns:ns2="237d16af-f65b-43bd-89f1-5b2a006130a9" xmlns:ns3="4a5f9ae5-c8ce-4a95-a6a5-7393a71cf037" targetNamespace="http://schemas.microsoft.com/office/2006/metadata/properties" ma:root="true" ma:fieldsID="912951d254e16fbf8ebeced052eb4830" ns2:_="" ns3:_="">
    <xsd:import namespace="237d16af-f65b-43bd-89f1-5b2a006130a9"/>
    <xsd:import namespace="4a5f9ae5-c8ce-4a95-a6a5-7393a71cf03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Document_x0020_type" minOccurs="0"/>
                <xsd:element ref="ns2:lcf76f155ced4ddcb4097134ff3c332f" minOccurs="0"/>
                <xsd:element ref="ns3:TaxCatchAll" minOccurs="0"/>
                <xsd:element ref="ns2:MediaServiceOCR" minOccurs="0"/>
                <xsd:element ref="ns2:Organis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7d16af-f65b-43bd-89f1-5b2a006130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Document_x0020_type" ma:index="15" nillable="true" ma:displayName="Document type" ma:list="{485ccf5c-3ed7-4262-8154-1a224ccaba0b}" ma:internalName="Document_x0020_type" ma:showField="DocumentType">
      <xsd:simpleType>
        <xsd:restriction base="dms:Lookup"/>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14fc1ee-ee85-4a7e-98b0-8db30ca095d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Organisation" ma:index="20" nillable="true" ma:displayName="Organisation" ma:list="{485ccf5c-3ed7-4262-8154-1a224ccaba0b}" ma:internalName="Organisation" ma:showField="FS2_x0020_Organisation">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a5f9ae5-c8ce-4a95-a6a5-7393a71cf03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0552bd7-f7ed-4928-b753-41ff029eb8c3}" ma:internalName="TaxCatchAll" ma:showField="CatchAllData" ma:web="4a5f9ae5-c8ce-4a95-a6a5-7393a71cf0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B0E02F-9530-459E-88F4-2C3F084CCF78}">
  <ds:schemaRefs>
    <ds:schemaRef ds:uri="714d5ace-5389-4d8e-bf5b-797869bbbda3"/>
    <ds:schemaRef ds:uri="a6b565c8-0382-4bba-b97a-289cc51116fa"/>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6C4638FE-4475-40D6-826F-E7B5C11009F6}">
  <ds:schemaRefs>
    <ds:schemaRef ds:uri="http://schemas.microsoft.com/sharepoint/v3/contenttype/forms"/>
  </ds:schemaRefs>
</ds:datastoreItem>
</file>

<file path=customXml/itemProps3.xml><?xml version="1.0" encoding="utf-8"?>
<ds:datastoreItem xmlns:ds="http://schemas.openxmlformats.org/officeDocument/2006/customXml" ds:itemID="{1F05D665-9308-4E8F-BE9D-1583F854497F}"/>
</file>

<file path=docProps/app.xml><?xml version="1.0" encoding="utf-8"?>
<Properties xmlns="http://schemas.openxmlformats.org/officeDocument/2006/extended-properties" xmlns:vt="http://schemas.openxmlformats.org/officeDocument/2006/docPropsVTypes">
  <Template>office theme</Template>
  <TotalTime>1294</TotalTime>
  <Words>595</Words>
  <Application>Microsoft Office PowerPoint</Application>
  <PresentationFormat>Widescreen</PresentationFormat>
  <Paragraphs>75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Calibri</vt:lpstr>
      <vt:lpstr>office theme</vt:lpstr>
      <vt:lpstr>PowerPoint Presentation</vt:lpstr>
      <vt:lpstr>ARIIA Data Literacy Project </vt:lpstr>
      <vt:lpstr>Workshop Purpose</vt:lpstr>
      <vt:lpstr>Documentation</vt:lpstr>
      <vt:lpstr>Process Mapping Activity</vt:lpstr>
      <vt:lpstr>Brainstorming (10 mins)</vt:lpstr>
      <vt:lpstr>Process Mapping (20 mins)</vt:lpstr>
      <vt:lpstr>Identify Challenges (15 mins)</vt:lpstr>
      <vt:lpstr>Group Reflection (10 mins)</vt:lpstr>
      <vt:lpstr>Data for Daily Care (10 min)</vt:lpstr>
      <vt:lpstr>Identify Themes (10 mins)</vt:lpstr>
      <vt:lpstr>Problem Statements (15 min)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Emma Burke</cp:lastModifiedBy>
  <cp:revision>8</cp:revision>
  <dcterms:created xsi:type="dcterms:W3CDTF">2025-09-25T03:38:13Z</dcterms:created>
  <dcterms:modified xsi:type="dcterms:W3CDTF">2026-06-12T06:34:22Z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0x0101007849A9FB1A89BC4A8CD720621F2687D7</vt:lpwstr>
  </property>
  <property fmtid="{D5CDD505-2E9C-101B-9397-08002B2CF9AE}" pid="3" name="MediaServiceImageTags">
    <vt:lpwstr/>
  </property>
  <property fmtid="{D5CDD505-2E9C-101B-9397-08002B2CF9AE}" pid="4" name="Order">
    <vt:r8>1318800</vt:r8>
  </property>
  <property fmtid="{D5CDD505-2E9C-101B-9397-08002B2CF9AE}" pid="5" name="TriggerFlowInfo">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_ExtendedDescription">
    <vt:lpwstr/>
  </property>
</Properties>
</file>