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8" r:id="rId6"/>
    <p:sldId id="260" r:id="rId7"/>
    <p:sldId id="259" r:id="rId8"/>
    <p:sldId id="261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64" r:id="rId17"/>
    <p:sldId id="265" r:id="rId18"/>
    <p:sldId id="271" r:id="rId1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45D439-A35B-411C-A06A-41BC2437F3CE}" v="1" dt="2026-06-12T06:34:35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Burke" userId="0016f6ac-ac74-4c3c-98fe-673b36ae43e6" providerId="ADAL" clId="{E77C3AF3-C62C-4043-85C2-D2CEEE99E85B}"/>
    <pc:docChg chg="undo custSel addSld delSld modSld sldOrd">
      <pc:chgData name="Emma Burke" userId="0016f6ac-ac74-4c3c-98fe-673b36ae43e6" providerId="ADAL" clId="{E77C3AF3-C62C-4043-85C2-D2CEEE99E85B}" dt="2026-06-12T06:34:37.693" v="2006" actId="14100"/>
      <pc:docMkLst>
        <pc:docMk/>
      </pc:docMkLst>
      <pc:sldChg chg="modSp mod">
        <pc:chgData name="Emma Burke" userId="0016f6ac-ac74-4c3c-98fe-673b36ae43e6" providerId="ADAL" clId="{E77C3AF3-C62C-4043-85C2-D2CEEE99E85B}" dt="2026-06-12T06:34:37.693" v="2006" actId="14100"/>
        <pc:sldMkLst>
          <pc:docMk/>
          <pc:sldMk cId="1340417565" sldId="257"/>
        </pc:sldMkLst>
        <pc:spChg chg="mod">
          <ac:chgData name="Emma Burke" userId="0016f6ac-ac74-4c3c-98fe-673b36ae43e6" providerId="ADAL" clId="{E77C3AF3-C62C-4043-85C2-D2CEEE99E85B}" dt="2026-06-12T06:34:37.693" v="2006" actId="14100"/>
          <ac:spMkLst>
            <pc:docMk/>
            <pc:sldMk cId="1340417565" sldId="257"/>
            <ac:spMk id="6" creationId="{8719016E-FB4B-4116-A0F3-CCEE31BB38BE}"/>
          </ac:spMkLst>
        </pc:spChg>
      </pc:sldChg>
      <pc:sldChg chg="addSp delSp modSp new mod setBg">
        <pc:chgData name="Emma Burke" userId="0016f6ac-ac74-4c3c-98fe-673b36ae43e6" providerId="ADAL" clId="{E77C3AF3-C62C-4043-85C2-D2CEEE99E85B}" dt="2026-05-25T06:13:57.257" v="2002" actId="27636"/>
        <pc:sldMkLst>
          <pc:docMk/>
          <pc:sldMk cId="3795481768" sldId="262"/>
        </pc:sldMkLst>
        <pc:spChg chg="add mod ord">
          <ac:chgData name="Emma Burke" userId="0016f6ac-ac74-4c3c-98fe-673b36ae43e6" providerId="ADAL" clId="{E77C3AF3-C62C-4043-85C2-D2CEEE99E85B}" dt="2026-05-25T06:13:57.257" v="2002" actId="27636"/>
          <ac:spMkLst>
            <pc:docMk/>
            <pc:sldMk cId="3795481768" sldId="262"/>
            <ac:spMk id="4" creationId="{62947358-7F54-BFCE-843A-5C065C703908}"/>
          </ac:spMkLst>
        </pc:spChg>
      </pc:sldChg>
      <pc:sldChg chg="modSp mod">
        <pc:chgData name="Emma Burke" userId="0016f6ac-ac74-4c3c-98fe-673b36ae43e6" providerId="ADAL" clId="{E77C3AF3-C62C-4043-85C2-D2CEEE99E85B}" dt="2026-05-25T06:15:00.520" v="2004" actId="108"/>
        <pc:sldMkLst>
          <pc:docMk/>
          <pc:sldMk cId="2181966898" sldId="264"/>
        </pc:sldMkLst>
        <pc:spChg chg="mod">
          <ac:chgData name="Emma Burke" userId="0016f6ac-ac74-4c3c-98fe-673b36ae43e6" providerId="ADAL" clId="{E77C3AF3-C62C-4043-85C2-D2CEEE99E85B}" dt="2026-05-25T06:15:00.520" v="2004" actId="108"/>
          <ac:spMkLst>
            <pc:docMk/>
            <pc:sldMk cId="2181966898" sldId="264"/>
            <ac:spMk id="4" creationId="{CDB0BF17-4221-AC64-BACC-0C08659FC0B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0562981-9F3E-469E-A742-E155B84AFE4B}"/>
              </a:ext>
            </a:extLst>
          </p:cNvPr>
          <p:cNvSpPr txBox="1"/>
          <p:nvPr userDrawn="1"/>
        </p:nvSpPr>
        <p:spPr>
          <a:xfrm>
            <a:off x="0" y="5173505"/>
            <a:ext cx="12192000" cy="1684495"/>
          </a:xfrm>
          <a:prstGeom prst="rect">
            <a:avLst/>
          </a:prstGeom>
          <a:solidFill>
            <a:srgbClr val="009182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DAC7A557-3745-44BE-A6CD-1999EE3A82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876" y="5173505"/>
            <a:ext cx="1882245" cy="10703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1A806A-BF09-4043-BAD5-7A38BD2227D3}"/>
              </a:ext>
            </a:extLst>
          </p:cNvPr>
          <p:cNvSpPr txBox="1"/>
          <p:nvPr userDrawn="1"/>
        </p:nvSpPr>
        <p:spPr>
          <a:xfrm>
            <a:off x="3300412" y="6243898"/>
            <a:ext cx="5591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D7D7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SUPPORT | RESIDENTIAL | THERAPY &amp; WELLNESS </a:t>
            </a:r>
            <a:endParaRPr lang="en-AU" sz="1200" dirty="0">
              <a:solidFill>
                <a:srgbClr val="D7D7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1F24FB1-8C9D-4A15-9E77-A86096C1FC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7"/>
          <a:stretch/>
        </p:blipFill>
        <p:spPr>
          <a:xfrm>
            <a:off x="9847245" y="-1"/>
            <a:ext cx="2242177" cy="273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8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F5AA08-66DB-482D-A353-CA635FB79E46}"/>
              </a:ext>
            </a:extLst>
          </p:cNvPr>
          <p:cNvSpPr txBox="1"/>
          <p:nvPr/>
        </p:nvSpPr>
        <p:spPr>
          <a:xfrm>
            <a:off x="957940" y="696334"/>
            <a:ext cx="90919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 Injury </a:t>
            </a:r>
          </a:p>
          <a:p>
            <a:r>
              <a:rPr lang="en-US" sz="48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Review &amp; Triangulation</a:t>
            </a:r>
          </a:p>
          <a:p>
            <a:r>
              <a:rPr lang="en-US" sz="48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  <a:endParaRPr lang="en-AU" sz="48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97859C-5E1D-4994-95E9-D509D2AD9AEE}"/>
              </a:ext>
            </a:extLst>
          </p:cNvPr>
          <p:cNvSpPr txBox="1"/>
          <p:nvPr/>
        </p:nvSpPr>
        <p:spPr>
          <a:xfrm>
            <a:off x="918752" y="3297045"/>
            <a:ext cx="7053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ARIIA – Data Literacy Project</a:t>
            </a:r>
            <a:endParaRPr lang="en-AU" sz="32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19016E-FB4B-4116-A0F3-CCEE31BB38BE}"/>
              </a:ext>
            </a:extLst>
          </p:cNvPr>
          <p:cNvSpPr txBox="1"/>
          <p:nvPr/>
        </p:nvSpPr>
        <p:spPr>
          <a:xfrm>
            <a:off x="918752" y="3872466"/>
            <a:ext cx="8473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 Burke – Manager, Strategic Projects</a:t>
            </a:r>
            <a:endParaRPr lang="en-AU" sz="32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3C46C4-4FAA-4582-B594-616C7017AD33}"/>
              </a:ext>
            </a:extLst>
          </p:cNvPr>
          <p:cNvSpPr txBox="1"/>
          <p:nvPr/>
        </p:nvSpPr>
        <p:spPr>
          <a:xfrm>
            <a:off x="957940" y="4457241"/>
            <a:ext cx="7132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Oct 2025</a:t>
            </a:r>
            <a:endParaRPr lang="en-AU" sz="24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17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E2B1F1-7785-6B55-1721-F37D412A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549" y="563971"/>
            <a:ext cx="7466526" cy="1325563"/>
          </a:xfrm>
        </p:spPr>
        <p:txBody>
          <a:bodyPr>
            <a:noAutofit/>
          </a:bodyPr>
          <a:lstStyle/>
          <a:p>
            <a: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Workshop Purpose &amp; Aims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clipboard with check marks and a green tick&#10;&#10;AI-generated content may be incorrect.">
            <a:extLst>
              <a:ext uri="{FF2B5EF4-FFF2-40B4-BE49-F238E27FC236}">
                <a16:creationId xmlns:a16="http://schemas.microsoft.com/office/drawing/2014/main" id="{4BDEE9E3-9534-CBD4-54EF-22FE24552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62" y="1097677"/>
            <a:ext cx="3677523" cy="367752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D5051CC-44B9-147C-B169-369507A613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8238" y="2101509"/>
            <a:ext cx="7245148" cy="35472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600" dirty="0">
                <a:latin typeface="Arial" panose="020B0604020202020204" pitchFamily="34" charset="0"/>
              </a:rPr>
              <a:t>Review and </a:t>
            </a:r>
            <a:r>
              <a:rPr lang="en-US" altLang="en-US" sz="2600" dirty="0" err="1">
                <a:latin typeface="Arial" panose="020B0604020202020204" pitchFamily="34" charset="0"/>
              </a:rPr>
              <a:t>analyse</a:t>
            </a:r>
            <a:r>
              <a:rPr lang="en-US" altLang="en-US" sz="2600" dirty="0">
                <a:latin typeface="Arial" panose="020B0604020202020204" pitchFamily="34" charset="0"/>
              </a:rPr>
              <a:t> 12 months of Pressure Injury data Fin Year Jul 24-Jun 25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600" dirty="0">
                <a:latin typeface="Arial" panose="020B0604020202020204" pitchFamily="34" charset="0"/>
              </a:rPr>
              <a:t>Apply </a:t>
            </a:r>
            <a:r>
              <a:rPr lang="en-US" altLang="en-US" sz="2600" b="1" dirty="0">
                <a:latin typeface="Arial" panose="020B0604020202020204" pitchFamily="34" charset="0"/>
              </a:rPr>
              <a:t>5-step triangulation method</a:t>
            </a:r>
            <a:r>
              <a:rPr lang="en-US" altLang="en-US" sz="2600" dirty="0">
                <a:latin typeface="Arial" panose="020B0604020202020204" pitchFamily="34" charset="0"/>
              </a:rPr>
              <a:t> to ensure accuracy and insight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600" dirty="0">
                <a:latin typeface="Arial" panose="020B0604020202020204" pitchFamily="34" charset="0"/>
              </a:rPr>
              <a:t>Build shared understanding across ICT, Clinical, and Quality teams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600" dirty="0">
                <a:latin typeface="Arial" panose="020B0604020202020204" pitchFamily="34" charset="0"/>
              </a:rPr>
              <a:t>Produce validated insights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Develop Data Review Statement</a:t>
            </a:r>
          </a:p>
        </p:txBody>
      </p:sp>
    </p:spTree>
    <p:extLst>
      <p:ext uri="{BB962C8B-B14F-4D97-AF65-F5344CB8AC3E}">
        <p14:creationId xmlns:p14="http://schemas.microsoft.com/office/powerpoint/2010/main" val="4103439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58254" y="-358254"/>
            <a:ext cx="6858000" cy="7574507"/>
          </a:xfrm>
          <a:prstGeom prst="rect">
            <a:avLst/>
          </a:prstGeom>
          <a:ln>
            <a:noFill/>
          </a:ln>
          <a:effectLst>
            <a:outerShdw blurRad="304800" dist="317500" sx="94000" sy="94000" algn="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7F674E-CA8A-88CE-6329-73407120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78" y="350377"/>
            <a:ext cx="6032738" cy="1364861"/>
          </a:xfrm>
        </p:spPr>
        <p:txBody>
          <a:bodyPr anchor="b">
            <a:noAutofit/>
          </a:bodyPr>
          <a:lstStyle/>
          <a:p>
            <a: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Five Steps of </a:t>
            </a:r>
            <a:b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Triangulation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065856-F802-62A2-1259-19A36441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22" y="3139561"/>
            <a:ext cx="6032738" cy="23678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CCFED-7562-A42C-8DA4-3B21A74C2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3764" y="410198"/>
            <a:ext cx="4398236" cy="6447801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/>
              <a:t>1. Understand the Data</a:t>
            </a:r>
            <a:endParaRPr lang="en-US" sz="1600" dirty="0"/>
          </a:p>
          <a:p>
            <a:r>
              <a:rPr lang="en-US" sz="1600" dirty="0"/>
              <a:t>What are we measuring?</a:t>
            </a:r>
          </a:p>
          <a:p>
            <a:r>
              <a:rPr lang="en-US" sz="1600" dirty="0"/>
              <a:t>Where did it come from?</a:t>
            </a:r>
          </a:p>
          <a:p>
            <a:r>
              <a:rPr lang="en-US" sz="1600" dirty="0"/>
              <a:t>What period does it cover?</a:t>
            </a:r>
          </a:p>
          <a:p>
            <a:pPr marL="0" indent="0">
              <a:buNone/>
            </a:pPr>
            <a:r>
              <a:rPr lang="en-US" sz="1600" b="1" dirty="0"/>
              <a:t>2. What’s the Story?</a:t>
            </a:r>
            <a:endParaRPr lang="en-US" sz="1600" dirty="0"/>
          </a:p>
          <a:p>
            <a:r>
              <a:rPr lang="en-US" sz="1600" dirty="0"/>
              <a:t>What trends or patterns are visible?</a:t>
            </a:r>
          </a:p>
          <a:p>
            <a:r>
              <a:rPr lang="en-US" sz="1600" dirty="0"/>
              <a:t>Does the information make sense?</a:t>
            </a:r>
          </a:p>
          <a:p>
            <a:pPr marL="0" indent="0">
              <a:buNone/>
            </a:pPr>
            <a:r>
              <a:rPr lang="en-US" sz="1600" b="1" dirty="0"/>
              <a:t>3. Dig into the Data</a:t>
            </a:r>
            <a:endParaRPr lang="en-US" sz="1600" dirty="0"/>
          </a:p>
          <a:p>
            <a:r>
              <a:rPr lang="en-US" sz="1600" dirty="0"/>
              <a:t>Break down results by categories (location, severity, demographics).</a:t>
            </a:r>
          </a:p>
          <a:p>
            <a:r>
              <a:rPr lang="en-US" sz="1600" dirty="0"/>
              <a:t>Look deeper for anomalies and possible drivers.</a:t>
            </a:r>
          </a:p>
          <a:p>
            <a:pPr marL="0" indent="0">
              <a:buNone/>
            </a:pPr>
            <a:r>
              <a:rPr lang="en-US" sz="1600" b="1" dirty="0"/>
              <a:t>4. Validate the Data</a:t>
            </a:r>
            <a:endParaRPr lang="en-US" sz="1600" dirty="0"/>
          </a:p>
          <a:p>
            <a:r>
              <a:rPr lang="en-US" sz="1600" dirty="0"/>
              <a:t>Cross-check with other sources and clinical insights.</a:t>
            </a:r>
          </a:p>
          <a:p>
            <a:r>
              <a:rPr lang="en-US" sz="1600" dirty="0"/>
              <a:t>Confirm accuracy, completeness, and consistency.</a:t>
            </a:r>
          </a:p>
          <a:p>
            <a:pPr marL="0" indent="0">
              <a:buNone/>
            </a:pPr>
            <a:r>
              <a:rPr lang="en-US" sz="1600" b="1" dirty="0"/>
              <a:t>5. So-What?</a:t>
            </a:r>
            <a:endParaRPr lang="en-US" sz="1600" dirty="0"/>
          </a:p>
          <a:p>
            <a:r>
              <a:rPr lang="en-US" sz="1600" dirty="0"/>
              <a:t>Interpret validated results.</a:t>
            </a:r>
          </a:p>
          <a:p>
            <a:r>
              <a:rPr lang="en-US" sz="1600" dirty="0"/>
              <a:t>What do they mean for quality of care?</a:t>
            </a:r>
          </a:p>
          <a:p>
            <a:r>
              <a:rPr lang="en-US" sz="1600" dirty="0"/>
              <a:t>What actions or next steps are required?</a:t>
            </a:r>
          </a:p>
        </p:txBody>
      </p:sp>
    </p:spTree>
    <p:extLst>
      <p:ext uri="{BB962C8B-B14F-4D97-AF65-F5344CB8AC3E}">
        <p14:creationId xmlns:p14="http://schemas.microsoft.com/office/powerpoint/2010/main" val="108767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FD393-EF7B-2C7A-A62F-7A58FF3A7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10" y="202755"/>
            <a:ext cx="5962784" cy="797103"/>
          </a:xfrm>
        </p:spPr>
        <p:txBody>
          <a:bodyPr>
            <a:normAutofit/>
          </a:bodyPr>
          <a:lstStyle/>
          <a:p>
            <a: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Understand the Data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4A314D5-05ED-644E-E2A4-6250C1A1BF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16010" y="1136591"/>
            <a:ext cx="5962784" cy="53562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Data sources: </a:t>
            </a: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incident reports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wound charts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12 months Power BI Reports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000" dirty="0">
                <a:latin typeface="Arial" panose="020B0604020202020204" pitchFamily="34" charset="0"/>
              </a:rPr>
              <a:t>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udits</a:t>
            </a: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000" dirty="0">
                <a:latin typeface="Arial" panose="020B0604020202020204" pitchFamily="34" charset="0"/>
              </a:rPr>
              <a:t>governance reports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Definitions: </a:t>
            </a: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000" dirty="0">
                <a:latin typeface="Arial" panose="020B0604020202020204" pitchFamily="34" charset="0"/>
              </a:rPr>
              <a:t>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taging</a:t>
            </a: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inclusion/exclusion rules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reporting frequency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Scope: </a:t>
            </a:r>
          </a:p>
          <a:p>
            <a:pPr lvl="1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12 months last fin year across all facility areas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Known limitations or caveats?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Discussion: Do we fully understand what is being measured?</a:t>
            </a:r>
          </a:p>
        </p:txBody>
      </p:sp>
      <p:pic>
        <p:nvPicPr>
          <p:cNvPr id="12" name="Picture 11" descr="A person standing in front of many icons&#10;&#10;AI-generated content may be incorrect.">
            <a:extLst>
              <a:ext uri="{FF2B5EF4-FFF2-40B4-BE49-F238E27FC236}">
                <a16:creationId xmlns:a16="http://schemas.microsoft.com/office/drawing/2014/main" id="{46A785D1-9518-7F93-5EB4-22D10D602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0" r="15770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51667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08A74E-90CE-E0F9-8555-20A23E9A1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32" y="350196"/>
            <a:ext cx="5126249" cy="863307"/>
          </a:xfrm>
        </p:spPr>
        <p:txBody>
          <a:bodyPr anchor="ctr">
            <a:normAutofit/>
          </a:bodyPr>
          <a:lstStyle/>
          <a:p>
            <a: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What’s the Story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FA71E55-CFDB-BDC5-E833-9FBB791DD8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99432" y="1438276"/>
            <a:ext cx="5228800" cy="50695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Present 12-month trends</a:t>
            </a:r>
          </a:p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Identify visible patterns</a:t>
            </a:r>
          </a:p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Prompt questions:</a:t>
            </a:r>
          </a:p>
          <a:p>
            <a:pPr lvl="1"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Does this story make sense clinically/operationally?</a:t>
            </a:r>
          </a:p>
          <a:p>
            <a:pPr lvl="1"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Are there unexpected results?</a:t>
            </a:r>
          </a:p>
          <a:p>
            <a:pPr lvl="1"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en-US" altLang="en-US" sz="2800" dirty="0">
                <a:latin typeface="Arial" panose="020B0604020202020204" pitchFamily="34" charset="0"/>
              </a:rPr>
              <a:t>What actions have been reported to Clinical Governance Committee?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7831B9-DD1B-C33F-9B07-DB464D1A6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" r="3015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14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7FB041-8B91-E4F0-AD23-F31C35D2D9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0" r="11886"/>
          <a:stretch>
            <a:fillRect/>
          </a:stretch>
        </p:blipFill>
        <p:spPr>
          <a:xfrm>
            <a:off x="-1732085" y="10"/>
            <a:ext cx="7066979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2EDF73-C94D-3629-E7E6-D2BB5956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585" y="307341"/>
            <a:ext cx="5331068" cy="909760"/>
          </a:xfrm>
        </p:spPr>
        <p:txBody>
          <a:bodyPr>
            <a:normAutofit/>
          </a:bodyPr>
          <a:lstStyle/>
          <a:p>
            <a: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 into the Data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2947358-7F54-BFCE-843A-5C065C703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861072" y="1524441"/>
            <a:ext cx="6114051" cy="467413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Break down by: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Stage/severity of injuries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dirty="0">
                <a:latin typeface="Arial" panose="020B0604020202020204" pitchFamily="34" charset="0"/>
              </a:rPr>
              <a:t>Facility area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Reporting sources (audit vs incident reporting)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Explore anomalies or spikes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dirty="0">
                <a:latin typeface="Arial" panose="020B0604020202020204" pitchFamily="34" charset="0"/>
              </a:rPr>
              <a:t>What causes have been reported in the Quarterly Performance Reports</a:t>
            </a: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Group discussion: Possible operational/clinical drivers?</a:t>
            </a:r>
          </a:p>
        </p:txBody>
      </p:sp>
    </p:spTree>
    <p:extLst>
      <p:ext uri="{BB962C8B-B14F-4D97-AF65-F5344CB8AC3E}">
        <p14:creationId xmlns:p14="http://schemas.microsoft.com/office/powerpoint/2010/main" val="379548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90B2A1-D67F-B2F1-314B-A436C474A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02" y="303850"/>
            <a:ext cx="5251316" cy="754374"/>
          </a:xfrm>
        </p:spPr>
        <p:txBody>
          <a:bodyPr>
            <a:normAutofit/>
          </a:bodyPr>
          <a:lstStyle/>
          <a:p>
            <a: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Validate the Data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B2476BE-494E-2E01-656D-C122E0B8CD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4376" y="1362073"/>
            <a:ext cx="5639512" cy="501308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Accuracy: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Verify that the data correctly reflects clinical reality and patient records.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Completeness: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Check that all required fields and records are present and fully documented.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Consistency: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Ensure data is uniform across systems and free from duplicates or conflicts.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Timeliness: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Confirm that data is entered promptly and reflects events in a current timeframe.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Usability: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Assess whether the data is structured and clear enough to support analysis and reporting.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Chose 5 records randomly to check each of these data quality measures (5 x 5)</a:t>
            </a:r>
          </a:p>
        </p:txBody>
      </p:sp>
      <p:pic>
        <p:nvPicPr>
          <p:cNvPr id="11" name="Picture 10" descr="A group of people in a meeting&#10;&#10;AI-generated content may be incorrect.">
            <a:extLst>
              <a:ext uri="{FF2B5EF4-FFF2-40B4-BE49-F238E27FC236}">
                <a16:creationId xmlns:a16="http://schemas.microsoft.com/office/drawing/2014/main" id="{0E86F7AB-07C4-A183-55C7-506302D9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90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3534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B5F2-A50A-D5BF-E790-1CE20C353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9366" y="191434"/>
            <a:ext cx="5291663" cy="1406629"/>
          </a:xfrm>
        </p:spPr>
        <p:txBody>
          <a:bodyPr anchor="b">
            <a:normAutofit fontScale="90000"/>
          </a:bodyPr>
          <a:lstStyle/>
          <a:p>
            <a:r>
              <a:rPr lang="en-AU" sz="48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Validation: Accuracy</a:t>
            </a:r>
          </a:p>
        </p:txBody>
      </p:sp>
      <p:pic>
        <p:nvPicPr>
          <p:cNvPr id="8" name="Picture 7" descr="A group of people looking at a computer screen&#10;&#10;AI-generated content may be incorrect.">
            <a:extLst>
              <a:ext uri="{FF2B5EF4-FFF2-40B4-BE49-F238E27FC236}">
                <a16:creationId xmlns:a16="http://schemas.microsoft.com/office/drawing/2014/main" id="{2E20F6A7-20FF-B996-E1A5-0D10A2FE1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r="28238" b="1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F6DEDBD9-3585-53AA-3D77-C3C0C7CF32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49366" y="1845490"/>
            <a:ext cx="5291663" cy="37528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Are staging and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categorisation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clinically correct?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Do records align with clinical notes?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Are timelines and outcomes clinically plausible?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Use 5 random wound charts and incident reports check accuracy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007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66A1E-7BCD-6E3B-D9C1-5EC81F686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A2DC8-7725-88C1-2B06-DB3C658FF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16" y="267145"/>
            <a:ext cx="4122004" cy="1296735"/>
          </a:xfrm>
        </p:spPr>
        <p:txBody>
          <a:bodyPr>
            <a:normAutofit/>
          </a:bodyPr>
          <a:lstStyle/>
          <a:p>
            <a:r>
              <a:rPr lang="en-AU" sz="43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Validation: Completeness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58E298A-82D2-A806-840B-3B7CABEC50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5923" y="1759083"/>
            <a:ext cx="5695415" cy="493227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Are mandatory fields filled (dates, stages</a:t>
            </a:r>
            <a:r>
              <a:rPr lang="en-US" altLang="en-US" sz="2400" dirty="0">
                <a:latin typeface="Arial" panose="020B0604020202020204" pitchFamily="34" charset="0"/>
              </a:rPr>
              <a:t> etc.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)?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Any missing records across the 12 months? – refer to audits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Are monthly counts consistent with expectations?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Use 5 random wound charts and incident </a:t>
            </a:r>
            <a:r>
              <a:rPr lang="en-US" altLang="en-US" sz="2400" b="1" dirty="0" err="1">
                <a:latin typeface="Arial" panose="020B0604020202020204" pitchFamily="34" charset="0"/>
              </a:rPr>
              <a:t>reportscheck</a:t>
            </a:r>
            <a:r>
              <a:rPr lang="en-US" altLang="en-US" sz="2400" b="1" dirty="0">
                <a:latin typeface="Arial" panose="020B0604020202020204" pitchFamily="34" charset="0"/>
              </a:rPr>
              <a:t> completeness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Review annual PI audit for omissions noted</a:t>
            </a:r>
            <a:endParaRPr lang="en-US" altLang="en-US" sz="1800" b="1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768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D600D8-0923-4BE0-E876-4EB4A5EAE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00" y="230555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AU" sz="43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Validation: Consistency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CF71669-6E1A-1127-9F5B-35317270F6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2700" y="1717705"/>
            <a:ext cx="5391169" cy="503347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Do records match across systems (wound chart vs incident reports)?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200" dirty="0">
                <a:latin typeface="Arial" panose="020B0604020202020204" pitchFamily="34" charset="0"/>
              </a:rPr>
              <a:t>Do Clinical Governance Reports match Quarterly Performance Reports?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Any duplicate entries or conflicting details?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200" dirty="0">
                <a:latin typeface="Arial" panose="020B0604020202020204" pitchFamily="34" charset="0"/>
              </a:rPr>
              <a:t>Is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lang="en-US" altLang="en-US" sz="2200" dirty="0">
                <a:latin typeface="Arial" panose="020B0604020202020204" pitchFamily="34" charset="0"/>
              </a:rPr>
              <a:t>staging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/terminology applied uniformly?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lang="en-US" altLang="en-US" sz="2200" b="1" dirty="0"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 b="1" dirty="0">
                <a:latin typeface="Arial" panose="020B0604020202020204" pitchFamily="34" charset="0"/>
              </a:rPr>
              <a:t>Use 5 random wound charts and check data matches the corresponding incident reports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 b="1" dirty="0">
                <a:latin typeface="Arial" panose="020B0604020202020204" pitchFamily="34" charset="0"/>
              </a:rPr>
              <a:t>Compare Clinical Governance and Quarterly Performance Reports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A person pointing at a screen&#10;&#10;AI-generated content may be incorrect.">
            <a:extLst>
              <a:ext uri="{FF2B5EF4-FFF2-40B4-BE49-F238E27FC236}">
                <a16:creationId xmlns:a16="http://schemas.microsoft.com/office/drawing/2014/main" id="{4A937BE3-C919-F34E-2E54-20FED218D8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9" r="16629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97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A collage of two people&#10;&#10;AI-generated content may be incorrect.">
            <a:extLst>
              <a:ext uri="{FF2B5EF4-FFF2-40B4-BE49-F238E27FC236}">
                <a16:creationId xmlns:a16="http://schemas.microsoft.com/office/drawing/2014/main" id="{F94A0D48-C88F-AF53-E4E9-8807BF4ECC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" t="5840" r="152"/>
          <a:stretch>
            <a:fillRect/>
          </a:stretch>
        </p:blipFill>
        <p:spPr>
          <a:xfrm>
            <a:off x="-7366" y="10"/>
            <a:ext cx="4855591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1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7DEEA9-61AA-BF48-DC2C-3421A81C0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935" y="407987"/>
            <a:ext cx="6335597" cy="1325563"/>
          </a:xfrm>
        </p:spPr>
        <p:txBody>
          <a:bodyPr>
            <a:normAutofit/>
          </a:bodyPr>
          <a:lstStyle/>
          <a:p>
            <a:r>
              <a:rPr lang="en-AU" sz="43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Validation: Timeliness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2F7C3B5-2A2B-C832-CEE6-D3F50019F4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81301" y="1868487"/>
            <a:ext cx="6267231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Compare incident occurrence vs incident report entry date and wound chart completion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Identify lags or delays in data entry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Assess whether reporting is current and up to date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dirty="0"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b="1" dirty="0">
                <a:latin typeface="Arial" panose="020B0604020202020204" pitchFamily="34" charset="0"/>
              </a:rPr>
              <a:t>Use 5 random wound charts, incident reports and care plans comment on timeliness of reporting and interventions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305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C8DCA6-304E-2227-08B9-5F7C2D8B5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89" y="347884"/>
            <a:ext cx="6640891" cy="957270"/>
          </a:xfrm>
        </p:spPr>
        <p:txBody>
          <a:bodyPr>
            <a:normAutofit/>
          </a:bodyPr>
          <a:lstStyle/>
          <a:p>
            <a:r>
              <a:rPr lang="en-AU" sz="43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Validation: Usability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5B7E22B-BB67-E9C2-D4C7-97291638CD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25584" y="1653038"/>
            <a:ext cx="6002110" cy="372903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Is data structured for easy analysis (drop downs vs free text)?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Are definitions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standardised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and interpretable?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Any records unclear or ambiguous?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000" b="1" dirty="0">
                <a:latin typeface="Arial" panose="020B0604020202020204" pitchFamily="34" charset="0"/>
              </a:rPr>
              <a:t>Use 5 random wound charts and incident reports report on usability of reporting forms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A screenshot of a phone&#10;&#10;AI-generated content may be incorrect.">
            <a:extLst>
              <a:ext uri="{FF2B5EF4-FFF2-40B4-BE49-F238E27FC236}">
                <a16:creationId xmlns:a16="http://schemas.microsoft.com/office/drawing/2014/main" id="{1AEF94C2-DD84-B1ED-1820-0BE24846C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31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45129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696762-310F-5453-8B30-1370CBE11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09" y="356579"/>
            <a:ext cx="5251316" cy="1053477"/>
          </a:xfrm>
        </p:spPr>
        <p:txBody>
          <a:bodyPr>
            <a:normAutofit/>
          </a:bodyPr>
          <a:lstStyle/>
          <a:p>
            <a:r>
              <a:rPr lang="en-AU" sz="43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 What?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DB0BF17-4221-AC64-BACC-0C08659FC0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16009" y="1766635"/>
            <a:ext cx="5801883" cy="450141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Interpret validated findings: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Quality of care implications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Where to investigate further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sz="2400" dirty="0">
                <a:latin typeface="Arial" panose="020B0604020202020204" pitchFamily="34" charset="0"/>
              </a:rPr>
              <a:t>What actions or next steps are required?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Link findings to quality improvement priorities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indent="0" algn="ctr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Draft 2–3 group “so-what” statements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A person writing on a whiteboard&#10;&#10;AI-generated content may be incorrect.">
            <a:extLst>
              <a:ext uri="{FF2B5EF4-FFF2-40B4-BE49-F238E27FC236}">
                <a16:creationId xmlns:a16="http://schemas.microsoft.com/office/drawing/2014/main" id="{21E98BA5-AE42-7CFE-307B-3985DDF177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1" r="8549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81966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EB253-D513-D1CC-C168-DE69B00A2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6976" y="490538"/>
            <a:ext cx="5776957" cy="876790"/>
          </a:xfrm>
        </p:spPr>
        <p:txBody>
          <a:bodyPr anchor="b"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Review Statement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35AED9-3C28-74C9-61BF-89A0F42B6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8" t="-128" r="8000" b="128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8287C0B6-800A-203D-8447-C4A84D0408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46976" y="1640392"/>
            <a:ext cx="5291663" cy="47270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Review: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Key findings from data review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Validation outcomes confirmed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Trends, patterns, and insights identified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Agreed actions / next steps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Develop Data R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eview </a:t>
            </a:r>
            <a:r>
              <a:rPr lang="en-US" altLang="en-US" sz="2400" b="1" dirty="0">
                <a:latin typeface="Arial" panose="020B0604020202020204" pitchFamily="34" charset="0"/>
              </a:rPr>
              <a:t>S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tatement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summarising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findings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2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CFDD7D-D640-4841-A5A9-CABF4BF78D15}"/>
              </a:ext>
            </a:extLst>
          </p:cNvPr>
          <p:cNvSpPr txBox="1"/>
          <p:nvPr/>
        </p:nvSpPr>
        <p:spPr>
          <a:xfrm>
            <a:off x="3683237" y="2427088"/>
            <a:ext cx="3776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AU" sz="48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27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49A9FB1A89BC4A8CD720621F2687D7" ma:contentTypeVersion="13" ma:contentTypeDescription="Create a new document." ma:contentTypeScope="" ma:versionID="81763ccdb1d893b28e739ce201e927f1">
  <xsd:schema xmlns:xsd="http://www.w3.org/2001/XMLSchema" xmlns:xs="http://www.w3.org/2001/XMLSchema" xmlns:p="http://schemas.microsoft.com/office/2006/metadata/properties" xmlns:ns2="237d16af-f65b-43bd-89f1-5b2a006130a9" xmlns:ns3="4a5f9ae5-c8ce-4a95-a6a5-7393a71cf037" targetNamespace="http://schemas.microsoft.com/office/2006/metadata/properties" ma:root="true" ma:fieldsID="912951d254e16fbf8ebeced052eb4830" ns2:_="" ns3:_="">
    <xsd:import namespace="237d16af-f65b-43bd-89f1-5b2a006130a9"/>
    <xsd:import namespace="4a5f9ae5-c8ce-4a95-a6a5-7393a71cf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ocument_x0020_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Organis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d16af-f65b-43bd-89f1-5b2a006130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Document_x0020_type" ma:index="15" nillable="true" ma:displayName="Document type" ma:list="{485ccf5c-3ed7-4262-8154-1a224ccaba0b}" ma:internalName="Document_x0020_type" ma:showField="DocumentType">
      <xsd:simpleType>
        <xsd:restriction base="dms:Lookup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14fc1ee-ee85-4a7e-98b0-8db30ca09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rganisation" ma:index="20" nillable="true" ma:displayName="Organisation" ma:list="{485ccf5c-3ed7-4262-8154-1a224ccaba0b}" ma:internalName="Organisation" ma:showField="FS2_x0020_Organisation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f9ae5-c8ce-4a95-a6a5-7393a71cf0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0552bd7-f7ed-4928-b753-41ff029eb8c3}" ma:internalName="TaxCatchAll" ma:showField="CatchAllData" ma:web="4a5f9ae5-c8ce-4a95-a6a5-7393a71cf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7d16af-f65b-43bd-89f1-5b2a006130a9">
      <Terms xmlns="http://schemas.microsoft.com/office/infopath/2007/PartnerControls"/>
    </lcf76f155ced4ddcb4097134ff3c332f>
    <TaxCatchAll xmlns="4a5f9ae5-c8ce-4a95-a6a5-7393a71cf037" xsi:nil="true"/>
    <Document_x0020_type xmlns="237d16af-f65b-43bd-89f1-5b2a006130a9" xsi:nil="true"/>
    <Organisation xmlns="237d16af-f65b-43bd-89f1-5b2a006130a9" xsi:nil="true"/>
  </documentManagement>
</p:properties>
</file>

<file path=customXml/itemProps1.xml><?xml version="1.0" encoding="utf-8"?>
<ds:datastoreItem xmlns:ds="http://schemas.openxmlformats.org/officeDocument/2006/customXml" ds:itemID="{DFC03535-ABCB-4C7A-83EC-853D2D16B1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3858DB-9620-45E8-8C67-9EE0A4F3BFAE}"/>
</file>

<file path=customXml/itemProps3.xml><?xml version="1.0" encoding="utf-8"?>
<ds:datastoreItem xmlns:ds="http://schemas.openxmlformats.org/officeDocument/2006/customXml" ds:itemID="{410E7D85-A0A9-4830-ADCD-62609D4108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4d5ace-5389-4d8e-bf5b-797869bbbda3"/>
    <ds:schemaRef ds:uri="a6b565c8-0382-4bba-b97a-289cc51116f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528</TotalTime>
  <Words>724</Words>
  <Application>Microsoft Office PowerPoint</Application>
  <PresentationFormat>Widescreen</PresentationFormat>
  <Paragraphs>121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PowerPoint Presentation</vt:lpstr>
      <vt:lpstr>Workshop Purpose &amp; Aims</vt:lpstr>
      <vt:lpstr>Five Steps of  Data Triangulation</vt:lpstr>
      <vt:lpstr>Understand the Data</vt:lpstr>
      <vt:lpstr>What’s the Story</vt:lpstr>
      <vt:lpstr>Dig into the Data</vt:lpstr>
      <vt:lpstr>Validate the Data</vt:lpstr>
      <vt:lpstr>Data Validation: Accuracy</vt:lpstr>
      <vt:lpstr>Data Validation: Completeness</vt:lpstr>
      <vt:lpstr>Data Validation: Consistency</vt:lpstr>
      <vt:lpstr>Data Validation: Timeliness</vt:lpstr>
      <vt:lpstr>Data Validation: Usability</vt:lpstr>
      <vt:lpstr>So What?</vt:lpstr>
      <vt:lpstr>Data Review Statement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Emma Burke</cp:lastModifiedBy>
  <cp:revision>1</cp:revision>
  <dcterms:created xsi:type="dcterms:W3CDTF">2025-09-26T03:57:57Z</dcterms:created>
  <dcterms:modified xsi:type="dcterms:W3CDTF">2026-06-12T06:34:39Z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0x0101007849A9FB1A89BC4A8CD720621F2687D7</vt:lpwstr>
  </property>
  <property fmtid="{D5CDD505-2E9C-101B-9397-08002B2CF9AE}" pid="3" name="MediaServiceImageTags">
    <vt:lpwstr/>
  </property>
  <property fmtid="{D5CDD505-2E9C-101B-9397-08002B2CF9AE}" pid="4" name="Order">
    <vt:r8>1319000</vt:r8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_ExtendedDescription">
    <vt:lpwstr/>
  </property>
</Properties>
</file>