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7" r:id="rId5"/>
    <p:sldId id="258" r:id="rId6"/>
    <p:sldId id="259" r:id="rId7"/>
    <p:sldId id="260" r:id="rId8"/>
    <p:sldId id="261" r:id="rId9"/>
    <p:sldId id="262" r:id="rId10"/>
    <p:sldId id="263" r:id="rId11"/>
    <p:sldId id="264" r:id="rId12"/>
    <p:sldId id="265" r:id="rId13"/>
    <p:sldId id="269" r:id="rId14"/>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C1A7F71-0D77-42AB-907A-0A24A8EA1E18}" v="1" dt="2026-06-12T06:34:48.6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72" d="100"/>
          <a:sy n="72" d="100"/>
        </p:scale>
        <p:origin x="196"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ma Burke" userId="0016f6ac-ac74-4c3c-98fe-673b36ae43e6" providerId="ADAL" clId="{E77C3AF3-C62C-4043-85C2-D2CEEE99E85B}"/>
    <pc:docChg chg="undo custSel addSld delSld modSld">
      <pc:chgData name="Emma Burke" userId="0016f6ac-ac74-4c3c-98fe-673b36ae43e6" providerId="ADAL" clId="{E77C3AF3-C62C-4043-85C2-D2CEEE99E85B}" dt="2026-06-12T06:34:53.536" v="485" actId="14100"/>
      <pc:docMkLst>
        <pc:docMk/>
      </pc:docMkLst>
      <pc:sldChg chg="modSp add mod">
        <pc:chgData name="Emma Burke" userId="0016f6ac-ac74-4c3c-98fe-673b36ae43e6" providerId="ADAL" clId="{E77C3AF3-C62C-4043-85C2-D2CEEE99E85B}" dt="2026-06-12T06:34:53.536" v="485" actId="14100"/>
        <pc:sldMkLst>
          <pc:docMk/>
          <pc:sldMk cId="1340417565" sldId="257"/>
        </pc:sldMkLst>
        <pc:spChg chg="mod">
          <ac:chgData name="Emma Burke" userId="0016f6ac-ac74-4c3c-98fe-673b36ae43e6" providerId="ADAL" clId="{E77C3AF3-C62C-4043-85C2-D2CEEE99E85B}" dt="2026-06-12T06:34:53.536" v="485" actId="14100"/>
          <ac:spMkLst>
            <pc:docMk/>
            <pc:sldMk cId="1340417565" sldId="257"/>
            <ac:spMk id="6" creationId="{8719016E-FB4B-4116-A0F3-CCEE31BB38BE}"/>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GB"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12/06/2026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12/06/2026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GB"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12/06/2026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Date Placeholder 4"/>
          <p:cNvSpPr>
            <a:spLocks noGrp="1"/>
          </p:cNvSpPr>
          <p:nvPr>
            <p:ph type="dt" sz="half" idx="10"/>
          </p:nvPr>
        </p:nvSpPr>
        <p:spPr/>
        <p:txBody>
          <a:bodyPr/>
          <a:lstStyle/>
          <a:p>
            <a:fld id="{846CE7D5-CF57-46EF-B807-FDD0502418D4}" type="datetimeFigureOut">
              <a:rPr lang="en-GB" smtClean="0"/>
              <a:t>12/06/2026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GB"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7" name="Date Placeholder 6"/>
          <p:cNvSpPr>
            <a:spLocks noGrp="1"/>
          </p:cNvSpPr>
          <p:nvPr>
            <p:ph type="dt" sz="half" idx="10"/>
          </p:nvPr>
        </p:nvSpPr>
        <p:spPr/>
        <p:txBody>
          <a:bodyPr/>
          <a:lstStyle/>
          <a:p>
            <a:fld id="{846CE7D5-CF57-46EF-B807-FDD0502418D4}" type="datetimeFigureOut">
              <a:rPr lang="en-GB" smtClean="0"/>
              <a:t>12/06/2026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Date Placeholder 2"/>
          <p:cNvSpPr>
            <a:spLocks noGrp="1"/>
          </p:cNvSpPr>
          <p:nvPr>
            <p:ph type="dt" sz="half" idx="10"/>
          </p:nvPr>
        </p:nvSpPr>
        <p:spPr/>
        <p:txBody>
          <a:bodyPr/>
          <a:lstStyle/>
          <a:p>
            <a:fld id="{846CE7D5-CF57-46EF-B807-FDD0502418D4}" type="datetimeFigureOut">
              <a:rPr lang="en-GB" smtClean="0"/>
              <a:t>12/06/2026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GB" smtClean="0"/>
              <a:t>12/06/2026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GB"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12/06/2026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GB"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12/06/2026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12/06/2026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GB"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12/06/2026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B0562981-9F3E-469E-A742-E155B84AFE4B}"/>
              </a:ext>
            </a:extLst>
          </p:cNvPr>
          <p:cNvSpPr txBox="1"/>
          <p:nvPr userDrawn="1"/>
        </p:nvSpPr>
        <p:spPr>
          <a:xfrm>
            <a:off x="0" y="5173505"/>
            <a:ext cx="12192000" cy="1684495"/>
          </a:xfrm>
          <a:prstGeom prst="rect">
            <a:avLst/>
          </a:prstGeom>
          <a:solidFill>
            <a:srgbClr val="009182"/>
          </a:solidFill>
        </p:spPr>
        <p:txBody>
          <a:bodyPr wrap="square" rtlCol="0">
            <a:spAutoFit/>
          </a:bodyPr>
          <a:lstStyle/>
          <a:p>
            <a:endParaRPr lang="en-AU" dirty="0"/>
          </a:p>
        </p:txBody>
      </p:sp>
      <p:pic>
        <p:nvPicPr>
          <p:cNvPr id="16" name="Picture 15" descr="Logo&#10;&#10;Description automatically generated">
            <a:extLst>
              <a:ext uri="{FF2B5EF4-FFF2-40B4-BE49-F238E27FC236}">
                <a16:creationId xmlns:a16="http://schemas.microsoft.com/office/drawing/2014/main" id="{DAC7A557-3745-44BE-A6CD-1999EE3A82C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54876" y="5173505"/>
            <a:ext cx="1882245" cy="1070393"/>
          </a:xfrm>
          <a:prstGeom prst="rect">
            <a:avLst/>
          </a:prstGeom>
        </p:spPr>
      </p:pic>
      <p:sp>
        <p:nvSpPr>
          <p:cNvPr id="18" name="TextBox 17">
            <a:extLst>
              <a:ext uri="{FF2B5EF4-FFF2-40B4-BE49-F238E27FC236}">
                <a16:creationId xmlns:a16="http://schemas.microsoft.com/office/drawing/2014/main" id="{4E1A806A-BF09-4043-BAD5-7A38BD2227D3}"/>
              </a:ext>
            </a:extLst>
          </p:cNvPr>
          <p:cNvSpPr txBox="1"/>
          <p:nvPr userDrawn="1"/>
        </p:nvSpPr>
        <p:spPr>
          <a:xfrm>
            <a:off x="3300412" y="6243898"/>
            <a:ext cx="5591175" cy="276999"/>
          </a:xfrm>
          <a:prstGeom prst="rect">
            <a:avLst/>
          </a:prstGeom>
          <a:noFill/>
        </p:spPr>
        <p:txBody>
          <a:bodyPr wrap="square" rtlCol="0">
            <a:spAutoFit/>
          </a:bodyPr>
          <a:lstStyle/>
          <a:p>
            <a:pPr algn="ctr"/>
            <a:r>
              <a:rPr lang="en-US" sz="1200" dirty="0">
                <a:solidFill>
                  <a:srgbClr val="D7D7D2"/>
                </a:solidFill>
                <a:latin typeface="Arial" panose="020B0604020202020204" pitchFamily="34" charset="0"/>
                <a:cs typeface="Arial" panose="020B0604020202020204" pitchFamily="34" charset="0"/>
              </a:rPr>
              <a:t>HOME SUPPORT | RESIDENTIAL | THERAPY &amp; WELLNESS </a:t>
            </a:r>
            <a:endParaRPr lang="en-AU" sz="1200" dirty="0">
              <a:solidFill>
                <a:srgbClr val="D7D7D2"/>
              </a:solidFill>
              <a:latin typeface="Arial" panose="020B0604020202020204" pitchFamily="34" charset="0"/>
              <a:cs typeface="Arial" panose="020B0604020202020204" pitchFamily="34" charset="0"/>
            </a:endParaRPr>
          </a:p>
        </p:txBody>
      </p:sp>
      <p:pic>
        <p:nvPicPr>
          <p:cNvPr id="5" name="Picture 4" descr="A picture containing icon&#10;&#10;Description automatically generated">
            <a:extLst>
              <a:ext uri="{FF2B5EF4-FFF2-40B4-BE49-F238E27FC236}">
                <a16:creationId xmlns:a16="http://schemas.microsoft.com/office/drawing/2014/main" id="{B1F24FB1-8C9D-4A15-9E77-A86096C1FC95}"/>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11487"/>
          <a:stretch/>
        </p:blipFill>
        <p:spPr>
          <a:xfrm>
            <a:off x="9847245" y="-1"/>
            <a:ext cx="2242177" cy="2734765"/>
          </a:xfrm>
          <a:prstGeom prst="rect">
            <a:avLst/>
          </a:prstGeom>
        </p:spPr>
      </p:pic>
    </p:spTree>
    <p:extLst>
      <p:ext uri="{BB962C8B-B14F-4D97-AF65-F5344CB8AC3E}">
        <p14:creationId xmlns:p14="http://schemas.microsoft.com/office/powerpoint/2010/main" val="22246213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GB" smtClean="0"/>
              <a:t>12/06/2026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GB" smtClean="0"/>
              <a:t>‹#›</a:t>
            </a:fld>
            <a:endParaRPr lang="en-GB"/>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CF5AA08-66DB-482D-A353-CA635FB79E46}"/>
              </a:ext>
            </a:extLst>
          </p:cNvPr>
          <p:cNvSpPr txBox="1"/>
          <p:nvPr/>
        </p:nvSpPr>
        <p:spPr>
          <a:xfrm>
            <a:off x="957940" y="696334"/>
            <a:ext cx="9091911" cy="1569660"/>
          </a:xfrm>
          <a:prstGeom prst="rect">
            <a:avLst/>
          </a:prstGeom>
          <a:noFill/>
        </p:spPr>
        <p:txBody>
          <a:bodyPr wrap="square" rtlCol="0">
            <a:spAutoFit/>
          </a:bodyPr>
          <a:lstStyle/>
          <a:p>
            <a:r>
              <a:rPr lang="en-US" sz="4800" dirty="0">
                <a:solidFill>
                  <a:srgbClr val="05504B"/>
                </a:solidFill>
                <a:latin typeface="Arial" panose="020B0604020202020204" pitchFamily="34" charset="0"/>
                <a:cs typeface="Arial" panose="020B0604020202020204" pitchFamily="34" charset="0"/>
              </a:rPr>
              <a:t>Pressure Injury </a:t>
            </a:r>
          </a:p>
          <a:p>
            <a:r>
              <a:rPr lang="en-US" sz="4800" dirty="0">
                <a:solidFill>
                  <a:srgbClr val="05504B"/>
                </a:solidFill>
                <a:latin typeface="Arial" panose="020B0604020202020204" pitchFamily="34" charset="0"/>
                <a:cs typeface="Arial" panose="020B0604020202020204" pitchFamily="34" charset="0"/>
              </a:rPr>
              <a:t>Workshop - Carers</a:t>
            </a:r>
            <a:endParaRPr lang="en-AU" sz="4800" dirty="0">
              <a:solidFill>
                <a:srgbClr val="05504B"/>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D797859C-5E1D-4994-95E9-D509D2AD9AEE}"/>
              </a:ext>
            </a:extLst>
          </p:cNvPr>
          <p:cNvSpPr txBox="1"/>
          <p:nvPr/>
        </p:nvSpPr>
        <p:spPr>
          <a:xfrm>
            <a:off x="918752" y="3297045"/>
            <a:ext cx="7053943" cy="584775"/>
          </a:xfrm>
          <a:prstGeom prst="rect">
            <a:avLst/>
          </a:prstGeom>
          <a:noFill/>
        </p:spPr>
        <p:txBody>
          <a:bodyPr wrap="square" rtlCol="0">
            <a:spAutoFit/>
          </a:bodyPr>
          <a:lstStyle/>
          <a:p>
            <a:r>
              <a:rPr lang="en-US" sz="3200" dirty="0">
                <a:solidFill>
                  <a:srgbClr val="05504B"/>
                </a:solidFill>
                <a:latin typeface="Arial" panose="020B0604020202020204" pitchFamily="34" charset="0"/>
                <a:cs typeface="Arial" panose="020B0604020202020204" pitchFamily="34" charset="0"/>
              </a:rPr>
              <a:t>ARIIA – Data Literacy Project</a:t>
            </a:r>
            <a:endParaRPr lang="en-AU" sz="3200" dirty="0">
              <a:solidFill>
                <a:srgbClr val="05504B"/>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8719016E-FB4B-4116-A0F3-CCEE31BB38BE}"/>
              </a:ext>
            </a:extLst>
          </p:cNvPr>
          <p:cNvSpPr txBox="1"/>
          <p:nvPr/>
        </p:nvSpPr>
        <p:spPr>
          <a:xfrm>
            <a:off x="918752" y="3872466"/>
            <a:ext cx="9849862" cy="1077218"/>
          </a:xfrm>
          <a:prstGeom prst="rect">
            <a:avLst/>
          </a:prstGeom>
          <a:noFill/>
        </p:spPr>
        <p:txBody>
          <a:bodyPr wrap="square" rtlCol="0">
            <a:spAutoFit/>
          </a:bodyPr>
          <a:lstStyle/>
          <a:p>
            <a:r>
              <a:rPr lang="en-US" sz="3200" dirty="0">
                <a:solidFill>
                  <a:srgbClr val="05504B"/>
                </a:solidFill>
                <a:latin typeface="Arial" panose="020B0604020202020204" pitchFamily="34" charset="0"/>
                <a:cs typeface="Arial" panose="020B0604020202020204" pitchFamily="34" charset="0"/>
              </a:rPr>
              <a:t>Emma Burke – Manager, Strategic Projects</a:t>
            </a:r>
            <a:endParaRPr lang="en-AU" sz="3200" dirty="0">
              <a:solidFill>
                <a:srgbClr val="05504B"/>
              </a:solidFill>
              <a:latin typeface="Arial" panose="020B0604020202020204" pitchFamily="34" charset="0"/>
              <a:cs typeface="Arial" panose="020B0604020202020204" pitchFamily="34" charset="0"/>
            </a:endParaRPr>
          </a:p>
          <a:p>
            <a:endParaRPr lang="en-AU" sz="3200" dirty="0">
              <a:solidFill>
                <a:srgbClr val="05504B"/>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5C3C46C4-4FAA-4582-B594-616C7017AD33}"/>
              </a:ext>
            </a:extLst>
          </p:cNvPr>
          <p:cNvSpPr txBox="1"/>
          <p:nvPr/>
        </p:nvSpPr>
        <p:spPr>
          <a:xfrm>
            <a:off x="957940" y="4457241"/>
            <a:ext cx="7132321" cy="461665"/>
          </a:xfrm>
          <a:prstGeom prst="rect">
            <a:avLst/>
          </a:prstGeom>
          <a:noFill/>
        </p:spPr>
        <p:txBody>
          <a:bodyPr wrap="square" rtlCol="0">
            <a:spAutoFit/>
          </a:bodyPr>
          <a:lstStyle/>
          <a:p>
            <a:r>
              <a:rPr lang="en-US" sz="2400" dirty="0">
                <a:solidFill>
                  <a:srgbClr val="05504B"/>
                </a:solidFill>
                <a:latin typeface="Arial" panose="020B0604020202020204" pitchFamily="34" charset="0"/>
                <a:cs typeface="Arial" panose="020B0604020202020204" pitchFamily="34" charset="0"/>
              </a:rPr>
              <a:t>22 Oct 2025</a:t>
            </a:r>
            <a:endParaRPr lang="en-AU" sz="2400" dirty="0">
              <a:solidFill>
                <a:srgbClr val="05504B"/>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404175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79B65-48EF-5DA9-70E2-4C177B37C890}"/>
              </a:ext>
            </a:extLst>
          </p:cNvPr>
          <p:cNvSpPr>
            <a:spLocks noGrp="1"/>
          </p:cNvSpPr>
          <p:nvPr>
            <p:ph type="title"/>
          </p:nvPr>
        </p:nvSpPr>
        <p:spPr>
          <a:xfrm>
            <a:off x="4465297" y="365689"/>
            <a:ext cx="7413357" cy="1112733"/>
          </a:xfrm>
        </p:spPr>
        <p:txBody>
          <a:bodyPr anchor="ctr">
            <a:normAutofit/>
          </a:bodyPr>
          <a:lstStyle/>
          <a:p>
            <a:r>
              <a:rPr lang="en-US" dirty="0">
                <a:solidFill>
                  <a:srgbClr val="05504B"/>
                </a:solidFill>
                <a:latin typeface="Arial" panose="020B0604020202020204" pitchFamily="34" charset="0"/>
                <a:cs typeface="Arial" panose="020B0604020202020204" pitchFamily="34" charset="0"/>
              </a:rPr>
              <a:t>ARIIA Data Literacy Project </a:t>
            </a:r>
            <a:endParaRPr lang="en-AU" dirty="0">
              <a:solidFill>
                <a:srgbClr val="05504B"/>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621AE142-C88D-FFC8-DF69-6570E43808F6}"/>
              </a:ext>
            </a:extLst>
          </p:cNvPr>
          <p:cNvPicPr>
            <a:picLocks noChangeAspect="1"/>
          </p:cNvPicPr>
          <p:nvPr/>
        </p:nvPicPr>
        <p:blipFill>
          <a:blip r:embed="rId2">
            <a:extLst>
              <a:ext uri="{28A0092B-C50C-407E-A947-70E740481C1C}">
                <a14:useLocalDpi xmlns:a14="http://schemas.microsoft.com/office/drawing/2010/main" val="0"/>
              </a:ext>
            </a:extLst>
          </a:blip>
          <a:srcRect l="32453" r="22223" b="1"/>
          <a:stretch>
            <a:fillRect/>
          </a:stretch>
        </p:blipFill>
        <p:spPr>
          <a:xfrm>
            <a:off x="20" y="-1"/>
            <a:ext cx="4143544" cy="6856413"/>
          </a:xfrm>
          <a:custGeom>
            <a:avLst/>
            <a:gdLst/>
            <a:ahLst/>
            <a:cxnLst/>
            <a:rect l="l" t="t" r="r" b="b"/>
            <a:pathLst>
              <a:path w="4143564" h="6856413">
                <a:moveTo>
                  <a:pt x="0" y="0"/>
                </a:moveTo>
                <a:lnTo>
                  <a:pt x="4141667" y="0"/>
                </a:lnTo>
                <a:lnTo>
                  <a:pt x="4141086" y="145208"/>
                </a:lnTo>
                <a:cubicBezTo>
                  <a:pt x="4109790" y="1611281"/>
                  <a:pt x="3796834" y="3077353"/>
                  <a:pt x="4047199" y="4543426"/>
                </a:cubicBezTo>
                <a:cubicBezTo>
                  <a:pt x="4172382" y="5276463"/>
                  <a:pt x="4156734" y="6009499"/>
                  <a:pt x="4105878" y="6742536"/>
                </a:cubicBezTo>
                <a:lnTo>
                  <a:pt x="4096763" y="6856413"/>
                </a:lnTo>
                <a:lnTo>
                  <a:pt x="0" y="6856413"/>
                </a:lnTo>
                <a:close/>
              </a:path>
            </a:pathLst>
          </a:custGeom>
        </p:spPr>
      </p:pic>
      <p:sp>
        <p:nvSpPr>
          <p:cNvPr id="3" name="Content Placeholder 2">
            <a:extLst>
              <a:ext uri="{FF2B5EF4-FFF2-40B4-BE49-F238E27FC236}">
                <a16:creationId xmlns:a16="http://schemas.microsoft.com/office/drawing/2014/main" id="{F5226126-775F-1087-1DC4-5CE18081DB95}"/>
              </a:ext>
            </a:extLst>
          </p:cNvPr>
          <p:cNvSpPr>
            <a:spLocks noGrp="1"/>
          </p:cNvSpPr>
          <p:nvPr>
            <p:ph idx="1"/>
          </p:nvPr>
        </p:nvSpPr>
        <p:spPr>
          <a:xfrm>
            <a:off x="4465297" y="1333144"/>
            <a:ext cx="7244103" cy="4872393"/>
          </a:xfrm>
        </p:spPr>
        <p:txBody>
          <a:bodyPr anchor="ctr">
            <a:normAutofit lnSpcReduction="10000"/>
          </a:bodyPr>
          <a:lstStyle/>
          <a:p>
            <a:pPr marL="0" lvl="0" indent="0" eaLnBrk="0" fontAlgn="base" hangingPunct="0">
              <a:spcBef>
                <a:spcPct val="0"/>
              </a:spcBef>
              <a:spcAft>
                <a:spcPct val="0"/>
              </a:spcAft>
              <a:buNone/>
            </a:pPr>
            <a:r>
              <a:rPr lang="en-US" altLang="en-US" sz="2000" b="1" dirty="0">
                <a:latin typeface="Arial" panose="020B0604020202020204" pitchFamily="34" charset="0"/>
              </a:rPr>
              <a:t>About the Project:</a:t>
            </a:r>
            <a:r>
              <a:rPr lang="en-US" altLang="en-US" sz="2000" dirty="0">
                <a:latin typeface="Arial" panose="020B0604020202020204" pitchFamily="34" charset="0"/>
              </a:rPr>
              <a:t> </a:t>
            </a:r>
          </a:p>
          <a:p>
            <a:pPr lvl="0" eaLnBrk="0" fontAlgn="base" hangingPunct="0">
              <a:spcBef>
                <a:spcPct val="0"/>
              </a:spcBef>
              <a:spcAft>
                <a:spcPct val="0"/>
              </a:spcAft>
            </a:pPr>
            <a:r>
              <a:rPr lang="en-US" altLang="en-US" sz="2000" dirty="0">
                <a:latin typeface="Arial" panose="020B0604020202020204" pitchFamily="34" charset="0"/>
              </a:rPr>
              <a:t>Led by ARIIA, an independent organisation funded by the Australian Government to support aged care staff, and delivered through the Aged Care Collaborative. Residential and home care providers across Australia are working together to improve care through better use of data.</a:t>
            </a:r>
          </a:p>
          <a:p>
            <a:pPr lvl="0" eaLnBrk="0" fontAlgn="base" hangingPunct="0">
              <a:spcBef>
                <a:spcPct val="0"/>
              </a:spcBef>
              <a:spcAft>
                <a:spcPct val="0"/>
              </a:spcAft>
            </a:pPr>
            <a:endParaRPr lang="en-US" altLang="en-US" sz="2000" b="1" dirty="0">
              <a:latin typeface="Arial" panose="020B0604020202020204" pitchFamily="34" charset="0"/>
            </a:endParaRPr>
          </a:p>
          <a:p>
            <a:pPr marL="0" lvl="0" indent="0" eaLnBrk="0" fontAlgn="base" hangingPunct="0">
              <a:spcBef>
                <a:spcPct val="0"/>
              </a:spcBef>
              <a:spcAft>
                <a:spcPct val="0"/>
              </a:spcAft>
              <a:buNone/>
            </a:pPr>
            <a:r>
              <a:rPr lang="en-US" altLang="en-US" sz="2000" b="1" dirty="0">
                <a:latin typeface="Arial" panose="020B0604020202020204" pitchFamily="34" charset="0"/>
              </a:rPr>
              <a:t>Purpose:</a:t>
            </a:r>
            <a:r>
              <a:rPr lang="en-US" altLang="en-US" sz="2000" dirty="0">
                <a:latin typeface="Arial" panose="020B0604020202020204" pitchFamily="34" charset="0"/>
              </a:rPr>
              <a:t> Help aged care staff use existing data to improve care for residents.</a:t>
            </a:r>
          </a:p>
          <a:p>
            <a:pPr lvl="0" eaLnBrk="0" fontAlgn="base" hangingPunct="0">
              <a:spcBef>
                <a:spcPct val="0"/>
              </a:spcBef>
              <a:spcAft>
                <a:spcPct val="0"/>
              </a:spcAft>
            </a:pPr>
            <a:endParaRPr lang="en-US" altLang="en-US" sz="2000" b="1" dirty="0">
              <a:latin typeface="Arial" panose="020B0604020202020204" pitchFamily="34" charset="0"/>
            </a:endParaRPr>
          </a:p>
          <a:p>
            <a:pPr marL="0" lvl="0" indent="0" eaLnBrk="0" fontAlgn="base" hangingPunct="0">
              <a:spcBef>
                <a:spcPct val="0"/>
              </a:spcBef>
              <a:spcAft>
                <a:spcPct val="0"/>
              </a:spcAft>
              <a:buNone/>
            </a:pPr>
            <a:r>
              <a:rPr lang="en-US" altLang="en-US" sz="2000" b="1" dirty="0">
                <a:latin typeface="Arial" panose="020B0604020202020204" pitchFamily="34" charset="0"/>
              </a:rPr>
              <a:t>Focus:</a:t>
            </a:r>
            <a:endParaRPr lang="en-US" altLang="en-US" sz="2000" dirty="0">
              <a:latin typeface="Arial" panose="020B0604020202020204" pitchFamily="34" charset="0"/>
            </a:endParaRPr>
          </a:p>
          <a:p>
            <a:pPr marL="285750" lvl="0" indent="-285750" eaLnBrk="0" fontAlgn="base" hangingPunct="0">
              <a:spcBef>
                <a:spcPct val="0"/>
              </a:spcBef>
              <a:spcAft>
                <a:spcPct val="0"/>
              </a:spcAft>
            </a:pPr>
            <a:r>
              <a:rPr lang="en-US" altLang="en-US" sz="2000" dirty="0">
                <a:latin typeface="Arial" panose="020B0604020202020204" pitchFamily="34" charset="0"/>
              </a:rPr>
              <a:t>Build staff skills in using data for pressure injuries and wound care</a:t>
            </a:r>
          </a:p>
          <a:p>
            <a:pPr marL="285750" lvl="0" indent="-285750" eaLnBrk="0" fontAlgn="base" hangingPunct="0">
              <a:spcBef>
                <a:spcPct val="0"/>
              </a:spcBef>
              <a:spcAft>
                <a:spcPct val="0"/>
              </a:spcAft>
            </a:pPr>
            <a:r>
              <a:rPr lang="en-US" altLang="en-US" sz="2000" dirty="0">
                <a:latin typeface="Arial" panose="020B0604020202020204" pitchFamily="34" charset="0"/>
              </a:rPr>
              <a:t>Use routinely collected data to guide better care decisions</a:t>
            </a:r>
          </a:p>
          <a:p>
            <a:pPr marL="285750" lvl="0" indent="-285750" eaLnBrk="0" fontAlgn="base" hangingPunct="0">
              <a:spcBef>
                <a:spcPct val="0"/>
              </a:spcBef>
              <a:spcAft>
                <a:spcPct val="0"/>
              </a:spcAft>
            </a:pPr>
            <a:endParaRPr lang="en-US" altLang="en-US" sz="2000" b="1" dirty="0">
              <a:latin typeface="Arial" panose="020B0604020202020204" pitchFamily="34" charset="0"/>
            </a:endParaRPr>
          </a:p>
          <a:p>
            <a:pPr marL="0" lvl="0" indent="0" eaLnBrk="0" fontAlgn="base" hangingPunct="0">
              <a:spcBef>
                <a:spcPct val="0"/>
              </a:spcBef>
              <a:spcAft>
                <a:spcPct val="0"/>
              </a:spcAft>
              <a:buNone/>
            </a:pPr>
            <a:r>
              <a:rPr lang="en-US" altLang="en-US" sz="2000" b="1" dirty="0">
                <a:latin typeface="Arial" panose="020B0604020202020204" pitchFamily="34" charset="0"/>
              </a:rPr>
              <a:t>Data Context:</a:t>
            </a:r>
            <a:endParaRPr lang="en-US" altLang="en-US" sz="2000" dirty="0">
              <a:latin typeface="Arial" panose="020B0604020202020204" pitchFamily="34" charset="0"/>
            </a:endParaRPr>
          </a:p>
          <a:p>
            <a:pPr marL="285750" lvl="0" indent="-285750" eaLnBrk="0" fontAlgn="base" hangingPunct="0">
              <a:spcBef>
                <a:spcPct val="0"/>
              </a:spcBef>
              <a:spcAft>
                <a:spcPct val="0"/>
              </a:spcAft>
            </a:pPr>
            <a:r>
              <a:rPr lang="en-US" altLang="en-US" sz="2000" dirty="0">
                <a:latin typeface="Arial" panose="020B0604020202020204" pitchFamily="34" charset="0"/>
              </a:rPr>
              <a:t>Residential care: National Quality Indicator for pressure injuries</a:t>
            </a:r>
          </a:p>
          <a:p>
            <a:endParaRPr lang="en-AU" sz="1500" dirty="0"/>
          </a:p>
        </p:txBody>
      </p:sp>
    </p:spTree>
    <p:extLst>
      <p:ext uri="{BB962C8B-B14F-4D97-AF65-F5344CB8AC3E}">
        <p14:creationId xmlns:p14="http://schemas.microsoft.com/office/powerpoint/2010/main" val="35625339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oup of people in scrubs standing in front of a whiteboard&#10;&#10;AI-generated content may be incorrect.">
            <a:extLst>
              <a:ext uri="{FF2B5EF4-FFF2-40B4-BE49-F238E27FC236}">
                <a16:creationId xmlns:a16="http://schemas.microsoft.com/office/drawing/2014/main" id="{5482B0B4-607A-FB5A-8A89-52271B705017}"/>
              </a:ext>
            </a:extLst>
          </p:cNvPr>
          <p:cNvPicPr>
            <a:picLocks noChangeAspect="1"/>
          </p:cNvPicPr>
          <p:nvPr/>
        </p:nvPicPr>
        <p:blipFill rotWithShape="1">
          <a:blip r:embed="rId2">
            <a:extLst>
              <a:ext uri="{28A0092B-C50C-407E-A947-70E740481C1C}">
                <a14:useLocalDpi xmlns:a14="http://schemas.microsoft.com/office/drawing/2010/main" val="0"/>
              </a:ext>
            </a:extLst>
          </a:blip>
          <a:srcRect l="16882" r="9688"/>
          <a:stretch>
            <a:fillRect/>
          </a:stretch>
        </p:blipFill>
        <p:spPr>
          <a:xfrm>
            <a:off x="5477608" y="10"/>
            <a:ext cx="6714390" cy="6857990"/>
          </a:xfrm>
          <a:prstGeom prst="rect">
            <a:avLst/>
          </a:prstGeom>
          <a:ln>
            <a:noFill/>
          </a:ln>
          <a:effectLst>
            <a:softEdge rad="112500"/>
          </a:effectLst>
        </p:spPr>
      </p:pic>
      <p:sp>
        <p:nvSpPr>
          <p:cNvPr id="2" name="Title 1">
            <a:extLst>
              <a:ext uri="{FF2B5EF4-FFF2-40B4-BE49-F238E27FC236}">
                <a16:creationId xmlns:a16="http://schemas.microsoft.com/office/drawing/2014/main" id="{E3FD1F56-4456-DCC7-5DDF-50258E632DB7}"/>
              </a:ext>
            </a:extLst>
          </p:cNvPr>
          <p:cNvSpPr>
            <a:spLocks noGrp="1"/>
          </p:cNvSpPr>
          <p:nvPr>
            <p:ph type="title"/>
          </p:nvPr>
        </p:nvSpPr>
        <p:spPr>
          <a:xfrm>
            <a:off x="401653" y="235483"/>
            <a:ext cx="5281300" cy="891107"/>
          </a:xfrm>
        </p:spPr>
        <p:txBody>
          <a:bodyPr>
            <a:normAutofit/>
          </a:bodyPr>
          <a:lstStyle/>
          <a:p>
            <a:r>
              <a:rPr lang="en-US" dirty="0">
                <a:solidFill>
                  <a:srgbClr val="05504B"/>
                </a:solidFill>
                <a:latin typeface="Arial" panose="020B0604020202020204" pitchFamily="34" charset="0"/>
                <a:cs typeface="Arial" panose="020B0604020202020204" pitchFamily="34" charset="0"/>
              </a:rPr>
              <a:t>Workshop Purpose</a:t>
            </a:r>
            <a:endParaRPr lang="en-AU" dirty="0">
              <a:solidFill>
                <a:srgbClr val="05504B"/>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C60C1C57-6ECE-7A55-31B9-EDA1207F038E}"/>
              </a:ext>
            </a:extLst>
          </p:cNvPr>
          <p:cNvSpPr>
            <a:spLocks noGrp="1"/>
          </p:cNvSpPr>
          <p:nvPr>
            <p:ph idx="1"/>
          </p:nvPr>
        </p:nvSpPr>
        <p:spPr>
          <a:xfrm>
            <a:off x="401653" y="1271973"/>
            <a:ext cx="5144568" cy="5487750"/>
          </a:xfrm>
        </p:spPr>
        <p:txBody>
          <a:bodyPr>
            <a:normAutofit/>
          </a:bodyPr>
          <a:lstStyle/>
          <a:p>
            <a:pPr marL="0" indent="0">
              <a:buNone/>
            </a:pPr>
            <a:r>
              <a:rPr lang="en-US" sz="2400" b="1" dirty="0"/>
              <a:t>The purpose of this workshop is to:</a:t>
            </a:r>
            <a:endParaRPr lang="en-US" sz="2400" dirty="0"/>
          </a:p>
          <a:p>
            <a:pPr marL="457200" indent="-457200"/>
            <a:r>
              <a:rPr lang="en-US" sz="2400" dirty="0"/>
              <a:t>Understand Carers’ definition of Pressure Injuries (PI) </a:t>
            </a:r>
          </a:p>
          <a:p>
            <a:pPr marL="457200" indent="-457200"/>
            <a:r>
              <a:rPr lang="en-US" sz="2400" dirty="0"/>
              <a:t>Understand Carers’ reporting process</a:t>
            </a:r>
          </a:p>
          <a:p>
            <a:pPr marL="457200" indent="-457200"/>
            <a:r>
              <a:rPr lang="en-US" sz="2400" dirty="0"/>
              <a:t>Explore what data is useful for daily resident care and how it should be accessed</a:t>
            </a:r>
          </a:p>
          <a:p>
            <a:pPr marL="457200" indent="-457200"/>
            <a:r>
              <a:rPr lang="en-US" sz="2400" dirty="0"/>
              <a:t>Identify barriers to accessing data</a:t>
            </a:r>
          </a:p>
          <a:p>
            <a:pPr marL="457200" indent="-457200"/>
            <a:r>
              <a:rPr lang="en-US" sz="2400" dirty="0"/>
              <a:t>Outline PI care interventions</a:t>
            </a:r>
          </a:p>
          <a:p>
            <a:pPr marL="457200" indent="-457200"/>
            <a:r>
              <a:rPr lang="en-US" sz="2400" dirty="0"/>
              <a:t>Identify barriers to care interventions</a:t>
            </a:r>
            <a:endParaRPr lang="en-AU" sz="1400" dirty="0"/>
          </a:p>
        </p:txBody>
      </p:sp>
    </p:spTree>
    <p:extLst>
      <p:ext uri="{BB962C8B-B14F-4D97-AF65-F5344CB8AC3E}">
        <p14:creationId xmlns:p14="http://schemas.microsoft.com/office/powerpoint/2010/main" val="27653748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erson in a hospital room with a question mark above her head&#10;&#10;AI-generated content may be incorrect.">
            <a:extLst>
              <a:ext uri="{FF2B5EF4-FFF2-40B4-BE49-F238E27FC236}">
                <a16:creationId xmlns:a16="http://schemas.microsoft.com/office/drawing/2014/main" id="{02527AC2-D571-1986-6CA5-DAEECF8A2D47}"/>
              </a:ext>
            </a:extLst>
          </p:cNvPr>
          <p:cNvPicPr>
            <a:picLocks noChangeAspect="1"/>
          </p:cNvPicPr>
          <p:nvPr/>
        </p:nvPicPr>
        <p:blipFill rotWithShape="1">
          <a:blip r:embed="rId2">
            <a:extLst>
              <a:ext uri="{28A0092B-C50C-407E-A947-70E740481C1C}">
                <a14:useLocalDpi xmlns:a14="http://schemas.microsoft.com/office/drawing/2010/main" val="0"/>
              </a:ext>
            </a:extLst>
          </a:blip>
          <a:srcRect l="27581" r="5874" b="5436"/>
          <a:stretch>
            <a:fillRect/>
          </a:stretch>
        </p:blipFill>
        <p:spPr>
          <a:xfrm>
            <a:off x="1" y="10"/>
            <a:ext cx="6434666" cy="6857990"/>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B549A73-F8E5-D787-AE2C-8DC445CA1E9F}"/>
              </a:ext>
            </a:extLst>
          </p:cNvPr>
          <p:cNvSpPr>
            <a:spLocks noGrp="1"/>
          </p:cNvSpPr>
          <p:nvPr>
            <p:ph type="title"/>
          </p:nvPr>
        </p:nvSpPr>
        <p:spPr>
          <a:xfrm>
            <a:off x="6688668" y="365125"/>
            <a:ext cx="5020732" cy="1899912"/>
          </a:xfrm>
        </p:spPr>
        <p:txBody>
          <a:bodyPr>
            <a:noAutofit/>
          </a:bodyPr>
          <a:lstStyle/>
          <a:p>
            <a:r>
              <a:rPr lang="en-AU" dirty="0">
                <a:solidFill>
                  <a:srgbClr val="05504B"/>
                </a:solidFill>
                <a:latin typeface="Arial" panose="020B0604020202020204" pitchFamily="34" charset="0"/>
                <a:cs typeface="Arial" panose="020B0604020202020204" pitchFamily="34" charset="0"/>
              </a:rPr>
              <a:t>What is a Pressure Injury? (5 mins)</a:t>
            </a:r>
          </a:p>
        </p:txBody>
      </p:sp>
      <p:sp>
        <p:nvSpPr>
          <p:cNvPr id="4" name="Rectangle 1">
            <a:extLst>
              <a:ext uri="{FF2B5EF4-FFF2-40B4-BE49-F238E27FC236}">
                <a16:creationId xmlns:a16="http://schemas.microsoft.com/office/drawing/2014/main" id="{93DCB7B5-502F-647A-F812-C20D734CED90}"/>
              </a:ext>
            </a:extLst>
          </p:cNvPr>
          <p:cNvSpPr>
            <a:spLocks noGrp="1" noChangeArrowheads="1"/>
          </p:cNvSpPr>
          <p:nvPr>
            <p:ph idx="1"/>
          </p:nvPr>
        </p:nvSpPr>
        <p:spPr bwMode="auto">
          <a:xfrm>
            <a:off x="6807200" y="2434201"/>
            <a:ext cx="5020732" cy="3742762"/>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lnSpcReduction="10000"/>
          </a:bodyPr>
          <a:lstStyle/>
          <a:p>
            <a:pPr eaLnBrk="0" fontAlgn="base" hangingPunct="0">
              <a:spcBef>
                <a:spcPct val="0"/>
              </a:spcBef>
              <a:spcAft>
                <a:spcPts val="600"/>
              </a:spcAft>
            </a:pPr>
            <a:r>
              <a:rPr lang="en-US" altLang="en-US" sz="3200" dirty="0"/>
              <a:t>What do you think causes a pressure injury?</a:t>
            </a:r>
          </a:p>
          <a:p>
            <a:pPr eaLnBrk="0" fontAlgn="base" hangingPunct="0">
              <a:spcBef>
                <a:spcPct val="0"/>
              </a:spcBef>
              <a:spcAft>
                <a:spcPts val="600"/>
              </a:spcAft>
            </a:pPr>
            <a:endParaRPr lang="en-US" altLang="en-US" sz="3200" dirty="0"/>
          </a:p>
          <a:p>
            <a:pPr eaLnBrk="0" fontAlgn="base" hangingPunct="0">
              <a:spcBef>
                <a:spcPct val="0"/>
              </a:spcBef>
              <a:spcAft>
                <a:spcPts val="600"/>
              </a:spcAft>
            </a:pPr>
            <a:r>
              <a:rPr lang="en-US" altLang="en-US" sz="3200" dirty="0"/>
              <a:t>What are early signs you look for?</a:t>
            </a:r>
          </a:p>
          <a:p>
            <a:pPr eaLnBrk="0" fontAlgn="base" hangingPunct="0">
              <a:spcBef>
                <a:spcPct val="0"/>
              </a:spcBef>
              <a:spcAft>
                <a:spcPts val="600"/>
              </a:spcAft>
            </a:pPr>
            <a:endParaRPr lang="en-US" altLang="en-US" sz="3200" dirty="0"/>
          </a:p>
          <a:p>
            <a:pPr eaLnBrk="0" fontAlgn="base" hangingPunct="0">
              <a:spcBef>
                <a:spcPct val="0"/>
              </a:spcBef>
              <a:spcAft>
                <a:spcPts val="600"/>
              </a:spcAft>
            </a:pPr>
            <a:r>
              <a:rPr lang="en-US" altLang="en-US" sz="3200" dirty="0"/>
              <a:t>How do you explain PIs to residents or families?</a:t>
            </a:r>
          </a:p>
        </p:txBody>
      </p:sp>
    </p:spTree>
    <p:extLst>
      <p:ext uri="{BB962C8B-B14F-4D97-AF65-F5344CB8AC3E}">
        <p14:creationId xmlns:p14="http://schemas.microsoft.com/office/powerpoint/2010/main" val="34829872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people in a meeting&#10;&#10;AI-generated content may be incorrect.">
            <a:extLst>
              <a:ext uri="{FF2B5EF4-FFF2-40B4-BE49-F238E27FC236}">
                <a16:creationId xmlns:a16="http://schemas.microsoft.com/office/drawing/2014/main" id="{ABFE4554-4CB9-6FBD-40F0-2E5DE9748254}"/>
              </a:ext>
            </a:extLst>
          </p:cNvPr>
          <p:cNvPicPr>
            <a:picLocks noChangeAspect="1"/>
          </p:cNvPicPr>
          <p:nvPr/>
        </p:nvPicPr>
        <p:blipFill rotWithShape="1">
          <a:blip r:embed="rId2">
            <a:extLst>
              <a:ext uri="{28A0092B-C50C-407E-A947-70E740481C1C}">
                <a14:useLocalDpi xmlns:a14="http://schemas.microsoft.com/office/drawing/2010/main" val="0"/>
              </a:ext>
            </a:extLst>
          </a:blip>
          <a:srcRect l="35644" t="2718" b="2718"/>
          <a:stretch>
            <a:fillRect/>
          </a:stretch>
        </p:blipFill>
        <p:spPr>
          <a:xfrm>
            <a:off x="5969000" y="10"/>
            <a:ext cx="6222998"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987D30F-9F11-F269-C580-EDABEBD27DFF}"/>
              </a:ext>
            </a:extLst>
          </p:cNvPr>
          <p:cNvSpPr>
            <a:spLocks noGrp="1"/>
          </p:cNvSpPr>
          <p:nvPr>
            <p:ph type="title"/>
          </p:nvPr>
        </p:nvSpPr>
        <p:spPr>
          <a:xfrm>
            <a:off x="296334" y="300037"/>
            <a:ext cx="5012266" cy="1584000"/>
          </a:xfrm>
        </p:spPr>
        <p:txBody>
          <a:bodyPr>
            <a:normAutofit/>
          </a:bodyPr>
          <a:lstStyle/>
          <a:p>
            <a:r>
              <a:rPr lang="en-US" dirty="0">
                <a:solidFill>
                  <a:srgbClr val="05504B"/>
                </a:solidFill>
                <a:latin typeface="Arial" panose="020B0604020202020204" pitchFamily="34" charset="0"/>
                <a:cs typeface="Arial" panose="020B0604020202020204" pitchFamily="34" charset="0"/>
              </a:rPr>
              <a:t>Reporting Pressure Injuries (10 mins)</a:t>
            </a:r>
            <a:endParaRPr lang="en-AU" dirty="0">
              <a:solidFill>
                <a:srgbClr val="05504B"/>
              </a:solidFill>
              <a:latin typeface="Arial" panose="020B0604020202020204" pitchFamily="34" charset="0"/>
              <a:cs typeface="Arial" panose="020B0604020202020204" pitchFamily="34" charset="0"/>
            </a:endParaRPr>
          </a:p>
        </p:txBody>
      </p:sp>
      <p:sp>
        <p:nvSpPr>
          <p:cNvPr id="4" name="Rectangle 1">
            <a:extLst>
              <a:ext uri="{FF2B5EF4-FFF2-40B4-BE49-F238E27FC236}">
                <a16:creationId xmlns:a16="http://schemas.microsoft.com/office/drawing/2014/main" id="{67D4421F-811D-AAB1-9856-7CC243314711}"/>
              </a:ext>
            </a:extLst>
          </p:cNvPr>
          <p:cNvSpPr>
            <a:spLocks noGrp="1" noChangeArrowheads="1"/>
          </p:cNvSpPr>
          <p:nvPr>
            <p:ph idx="1"/>
          </p:nvPr>
        </p:nvSpPr>
        <p:spPr bwMode="auto">
          <a:xfrm>
            <a:off x="296334" y="1884037"/>
            <a:ext cx="5469466" cy="4292926"/>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lnSpcReduction="10000"/>
          </a:bodyPr>
          <a:lstStyle/>
          <a:p>
            <a:pPr eaLnBrk="0" fontAlgn="base" hangingPunct="0">
              <a:spcBef>
                <a:spcPct val="0"/>
              </a:spcBef>
              <a:spcAft>
                <a:spcPts val="600"/>
              </a:spcAft>
            </a:pPr>
            <a:r>
              <a:rPr kumimoji="0" lang="en-US" altLang="en-US" b="0" i="0" u="none" strike="noStrike" cap="none" normalizeH="0" baseline="0" dirty="0">
                <a:ln>
                  <a:noFill/>
                </a:ln>
                <a:effectLst/>
                <a:latin typeface="Arial" panose="020B0604020202020204" pitchFamily="34" charset="0"/>
              </a:rPr>
              <a:t>Step through how you report a new PI or a skin concern.</a:t>
            </a:r>
          </a:p>
          <a:p>
            <a:pPr eaLnBrk="0" fontAlgn="base" hangingPunct="0">
              <a:spcBef>
                <a:spcPct val="0"/>
              </a:spcBef>
              <a:spcAft>
                <a:spcPts val="600"/>
              </a:spcAft>
            </a:pPr>
            <a:endParaRPr kumimoji="0" lang="en-US" altLang="en-US" b="0" i="0" u="none" strike="noStrike" cap="none" normalizeH="0" baseline="0" dirty="0">
              <a:ln>
                <a:noFill/>
              </a:ln>
              <a:effectLst/>
              <a:latin typeface="Arial" panose="020B0604020202020204" pitchFamily="34" charset="0"/>
            </a:endParaRPr>
          </a:p>
          <a:p>
            <a:pPr eaLnBrk="0" fontAlgn="base" hangingPunct="0">
              <a:spcBef>
                <a:spcPct val="0"/>
              </a:spcBef>
              <a:spcAft>
                <a:spcPts val="600"/>
              </a:spcAft>
            </a:pPr>
            <a:r>
              <a:rPr kumimoji="0" lang="en-US" altLang="en-US" b="0" i="0" u="none" strike="noStrike" cap="none" normalizeH="0" baseline="0" dirty="0">
                <a:ln>
                  <a:noFill/>
                </a:ln>
                <a:effectLst/>
                <a:latin typeface="Arial" panose="020B0604020202020204" pitchFamily="34" charset="0"/>
              </a:rPr>
              <a:t>Who do you tell first?</a:t>
            </a:r>
          </a:p>
          <a:p>
            <a:pPr eaLnBrk="0" fontAlgn="base" hangingPunct="0">
              <a:spcBef>
                <a:spcPct val="0"/>
              </a:spcBef>
              <a:spcAft>
                <a:spcPts val="600"/>
              </a:spcAft>
            </a:pPr>
            <a:endParaRPr kumimoji="0" lang="en-US" altLang="en-US" b="0" i="0" u="none" strike="noStrike" cap="none" normalizeH="0" baseline="0" dirty="0">
              <a:ln>
                <a:noFill/>
              </a:ln>
              <a:effectLst/>
              <a:latin typeface="Arial" panose="020B0604020202020204" pitchFamily="34" charset="0"/>
            </a:endParaRPr>
          </a:p>
          <a:p>
            <a:pPr eaLnBrk="0" fontAlgn="base" hangingPunct="0">
              <a:spcBef>
                <a:spcPct val="0"/>
              </a:spcBef>
              <a:spcAft>
                <a:spcPts val="600"/>
              </a:spcAft>
            </a:pPr>
            <a:r>
              <a:rPr kumimoji="0" lang="en-US" altLang="en-US" b="0" i="0" u="none" strike="noStrike" cap="none" normalizeH="0" baseline="0" dirty="0">
                <a:ln>
                  <a:noFill/>
                </a:ln>
                <a:effectLst/>
                <a:latin typeface="Arial" panose="020B0604020202020204" pitchFamily="34" charset="0"/>
              </a:rPr>
              <a:t>What forms or systems are used?</a:t>
            </a:r>
          </a:p>
          <a:p>
            <a:pPr eaLnBrk="0" fontAlgn="base" hangingPunct="0">
              <a:spcBef>
                <a:spcPct val="0"/>
              </a:spcBef>
              <a:spcAft>
                <a:spcPts val="600"/>
              </a:spcAft>
            </a:pPr>
            <a:endParaRPr kumimoji="0" lang="en-US" altLang="en-US" b="0" i="0" u="none" strike="noStrike" cap="none" normalizeH="0" baseline="0" dirty="0">
              <a:ln>
                <a:noFill/>
              </a:ln>
              <a:effectLst/>
              <a:latin typeface="Arial" panose="020B0604020202020204" pitchFamily="34" charset="0"/>
            </a:endParaRPr>
          </a:p>
          <a:p>
            <a:pPr eaLnBrk="0" fontAlgn="base" hangingPunct="0">
              <a:spcBef>
                <a:spcPct val="0"/>
              </a:spcBef>
              <a:spcAft>
                <a:spcPts val="600"/>
              </a:spcAft>
            </a:pPr>
            <a:r>
              <a:rPr kumimoji="0" lang="en-US" altLang="en-US" b="0" i="0" u="none" strike="noStrike" cap="none" normalizeH="0" baseline="0" dirty="0">
                <a:ln>
                  <a:noFill/>
                </a:ln>
                <a:effectLst/>
                <a:latin typeface="Arial" panose="020B0604020202020204" pitchFamily="34" charset="0"/>
              </a:rPr>
              <a:t>What works well / what’s frustrating?</a:t>
            </a:r>
          </a:p>
        </p:txBody>
      </p:sp>
    </p:spTree>
    <p:extLst>
      <p:ext uri="{BB962C8B-B14F-4D97-AF65-F5344CB8AC3E}">
        <p14:creationId xmlns:p14="http://schemas.microsoft.com/office/powerpoint/2010/main" val="4992795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nurse standing next to a person in a hospital bed&#10;&#10;AI-generated content may be incorrect.">
            <a:extLst>
              <a:ext uri="{FF2B5EF4-FFF2-40B4-BE49-F238E27FC236}">
                <a16:creationId xmlns:a16="http://schemas.microsoft.com/office/drawing/2014/main" id="{6C1D2357-F38C-6049-81A3-C972EC68B2F6}"/>
              </a:ext>
            </a:extLst>
          </p:cNvPr>
          <p:cNvPicPr>
            <a:picLocks noChangeAspect="1"/>
          </p:cNvPicPr>
          <p:nvPr/>
        </p:nvPicPr>
        <p:blipFill rotWithShape="1">
          <a:blip r:embed="rId2">
            <a:extLst>
              <a:ext uri="{28A0092B-C50C-407E-A947-70E740481C1C}">
                <a14:useLocalDpi xmlns:a14="http://schemas.microsoft.com/office/drawing/2010/main" val="0"/>
              </a:ext>
            </a:extLst>
          </a:blip>
          <a:srcRect l="26358" t="916" r="10148" b="4519"/>
          <a:stretch>
            <a:fillRect/>
          </a:stretch>
        </p:blipFill>
        <p:spPr>
          <a:xfrm>
            <a:off x="-792479" y="10"/>
            <a:ext cx="6139542" cy="6857990"/>
          </a:xfrm>
          <a:prstGeom prst="rect">
            <a:avLst/>
          </a:prstGeom>
        </p:spPr>
      </p:pic>
      <p:sp>
        <p:nvSpPr>
          <p:cNvPr id="17" name="Rectangle 1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944538A-7752-2E6D-E42B-D3C989DBBC25}"/>
              </a:ext>
            </a:extLst>
          </p:cNvPr>
          <p:cNvSpPr>
            <a:spLocks noGrp="1"/>
          </p:cNvSpPr>
          <p:nvPr>
            <p:ph type="title"/>
          </p:nvPr>
        </p:nvSpPr>
        <p:spPr>
          <a:xfrm>
            <a:off x="5843451" y="365125"/>
            <a:ext cx="5991497" cy="1507218"/>
          </a:xfrm>
        </p:spPr>
        <p:txBody>
          <a:bodyPr>
            <a:normAutofit/>
          </a:bodyPr>
          <a:lstStyle/>
          <a:p>
            <a:r>
              <a:rPr lang="en-US" dirty="0">
                <a:solidFill>
                  <a:srgbClr val="05504B"/>
                </a:solidFill>
                <a:latin typeface="Arial" panose="020B0604020202020204" pitchFamily="34" charset="0"/>
                <a:cs typeface="Arial" panose="020B0604020202020204" pitchFamily="34" charset="0"/>
              </a:rPr>
              <a:t>Using Data in </a:t>
            </a:r>
            <a:br>
              <a:rPr lang="en-US" dirty="0">
                <a:solidFill>
                  <a:srgbClr val="05504B"/>
                </a:solidFill>
                <a:latin typeface="Arial" panose="020B0604020202020204" pitchFamily="34" charset="0"/>
                <a:cs typeface="Arial" panose="020B0604020202020204" pitchFamily="34" charset="0"/>
              </a:rPr>
            </a:br>
            <a:r>
              <a:rPr lang="en-US" dirty="0">
                <a:solidFill>
                  <a:srgbClr val="05504B"/>
                </a:solidFill>
                <a:latin typeface="Arial" panose="020B0604020202020204" pitchFamily="34" charset="0"/>
                <a:cs typeface="Arial" panose="020B0604020202020204" pitchFamily="34" charset="0"/>
              </a:rPr>
              <a:t>Daily Care (10 mins)</a:t>
            </a:r>
            <a:endParaRPr lang="en-AU" dirty="0">
              <a:solidFill>
                <a:srgbClr val="05504B"/>
              </a:solidFill>
              <a:latin typeface="Arial" panose="020B0604020202020204" pitchFamily="34" charset="0"/>
              <a:cs typeface="Arial" panose="020B0604020202020204" pitchFamily="34" charset="0"/>
            </a:endParaRPr>
          </a:p>
        </p:txBody>
      </p:sp>
      <p:sp>
        <p:nvSpPr>
          <p:cNvPr id="4" name="Rectangle 1">
            <a:extLst>
              <a:ext uri="{FF2B5EF4-FFF2-40B4-BE49-F238E27FC236}">
                <a16:creationId xmlns:a16="http://schemas.microsoft.com/office/drawing/2014/main" id="{C8192D37-F9D5-8D0D-D419-B49CF85D7089}"/>
              </a:ext>
            </a:extLst>
          </p:cNvPr>
          <p:cNvSpPr>
            <a:spLocks noGrp="1" noChangeArrowheads="1"/>
          </p:cNvSpPr>
          <p:nvPr>
            <p:ph idx="1"/>
          </p:nvPr>
        </p:nvSpPr>
        <p:spPr bwMode="auto">
          <a:xfrm>
            <a:off x="5843452" y="1872343"/>
            <a:ext cx="5510348" cy="430462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p>
            <a:pPr eaLnBrk="0" fontAlgn="base" hangingPunct="0">
              <a:spcBef>
                <a:spcPct val="0"/>
              </a:spcBef>
              <a:spcAft>
                <a:spcPts val="600"/>
              </a:spcAft>
            </a:pPr>
            <a:r>
              <a:rPr kumimoji="0" lang="en-US" altLang="en-US" b="0" i="0" u="none" strike="noStrike" cap="none" normalizeH="0" baseline="0" dirty="0">
                <a:ln>
                  <a:noFill/>
                </a:ln>
                <a:effectLst/>
                <a:latin typeface="Arial" panose="020B0604020202020204" pitchFamily="34" charset="0"/>
              </a:rPr>
              <a:t>What kind of information helps you deliver Pressure Injury care?</a:t>
            </a:r>
          </a:p>
          <a:p>
            <a:pPr eaLnBrk="0" fontAlgn="base" hangingPunct="0">
              <a:spcBef>
                <a:spcPct val="0"/>
              </a:spcBef>
              <a:spcAft>
                <a:spcPts val="600"/>
              </a:spcAft>
            </a:pPr>
            <a:endParaRPr kumimoji="0" lang="en-US" altLang="en-US" b="0" i="0" u="none" strike="noStrike" cap="none" normalizeH="0" baseline="0" dirty="0">
              <a:ln>
                <a:noFill/>
              </a:ln>
              <a:effectLst/>
              <a:latin typeface="Arial" panose="020B0604020202020204" pitchFamily="34" charset="0"/>
            </a:endParaRPr>
          </a:p>
          <a:p>
            <a:pPr eaLnBrk="0" fontAlgn="base" hangingPunct="0">
              <a:spcBef>
                <a:spcPct val="0"/>
              </a:spcBef>
              <a:spcAft>
                <a:spcPts val="600"/>
              </a:spcAft>
            </a:pPr>
            <a:r>
              <a:rPr kumimoji="0" lang="en-US" altLang="en-US" b="0" i="0" u="none" strike="noStrike" cap="none" normalizeH="0" baseline="0" dirty="0">
                <a:ln>
                  <a:noFill/>
                </a:ln>
                <a:effectLst/>
                <a:latin typeface="Arial" panose="020B0604020202020204" pitchFamily="34" charset="0"/>
              </a:rPr>
              <a:t>Where do you currently find that information? (handover, charts, reports?)</a:t>
            </a:r>
          </a:p>
          <a:p>
            <a:pPr eaLnBrk="0" fontAlgn="base" hangingPunct="0">
              <a:spcBef>
                <a:spcPct val="0"/>
              </a:spcBef>
              <a:spcAft>
                <a:spcPts val="600"/>
              </a:spcAft>
            </a:pPr>
            <a:endParaRPr kumimoji="0" lang="en-US" altLang="en-US" b="0" i="0" u="none" strike="noStrike" cap="none" normalizeH="0" baseline="0" dirty="0">
              <a:ln>
                <a:noFill/>
              </a:ln>
              <a:effectLst/>
              <a:latin typeface="Arial" panose="020B0604020202020204" pitchFamily="34" charset="0"/>
            </a:endParaRPr>
          </a:p>
          <a:p>
            <a:pPr eaLnBrk="0" fontAlgn="base" hangingPunct="0">
              <a:spcBef>
                <a:spcPct val="0"/>
              </a:spcBef>
              <a:spcAft>
                <a:spcPts val="600"/>
              </a:spcAft>
            </a:pPr>
            <a:r>
              <a:rPr kumimoji="0" lang="en-US" altLang="en-US" b="0" i="0" u="none" strike="noStrike" cap="none" normalizeH="0" baseline="0" dirty="0">
                <a:ln>
                  <a:noFill/>
                </a:ln>
                <a:effectLst/>
                <a:latin typeface="Arial" panose="020B0604020202020204" pitchFamily="34" charset="0"/>
              </a:rPr>
              <a:t>How often do you actually check it?</a:t>
            </a:r>
          </a:p>
        </p:txBody>
      </p:sp>
    </p:spTree>
    <p:extLst>
      <p:ext uri="{BB962C8B-B14F-4D97-AF65-F5344CB8AC3E}">
        <p14:creationId xmlns:p14="http://schemas.microsoft.com/office/powerpoint/2010/main" val="16541185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AE8E2D-DB1B-3F38-C471-03B87A4D32D8}"/>
              </a:ext>
            </a:extLst>
          </p:cNvPr>
          <p:cNvSpPr>
            <a:spLocks noGrp="1"/>
          </p:cNvSpPr>
          <p:nvPr>
            <p:ph type="title"/>
          </p:nvPr>
        </p:nvSpPr>
        <p:spPr>
          <a:xfrm>
            <a:off x="838201" y="365125"/>
            <a:ext cx="5251316" cy="1807305"/>
          </a:xfrm>
        </p:spPr>
        <p:txBody>
          <a:bodyPr>
            <a:normAutofit fontScale="90000"/>
          </a:bodyPr>
          <a:lstStyle/>
          <a:p>
            <a:r>
              <a:rPr lang="en-US" dirty="0">
                <a:solidFill>
                  <a:srgbClr val="05504B"/>
                </a:solidFill>
                <a:latin typeface="Arial" panose="020B0604020202020204" pitchFamily="34" charset="0"/>
                <a:cs typeface="Arial" panose="020B0604020202020204" pitchFamily="34" charset="0"/>
              </a:rPr>
              <a:t>Barriers to Accessing Data (5 mins)</a:t>
            </a:r>
            <a:endParaRPr lang="en-AU" dirty="0">
              <a:solidFill>
                <a:srgbClr val="05504B"/>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FF098425-D52D-0B73-C087-0E096E9B5799}"/>
              </a:ext>
            </a:extLst>
          </p:cNvPr>
          <p:cNvSpPr>
            <a:spLocks noGrp="1"/>
          </p:cNvSpPr>
          <p:nvPr>
            <p:ph idx="1"/>
          </p:nvPr>
        </p:nvSpPr>
        <p:spPr>
          <a:xfrm>
            <a:off x="838200" y="2333297"/>
            <a:ext cx="5124586" cy="3843666"/>
          </a:xfrm>
        </p:spPr>
        <p:txBody>
          <a:bodyPr>
            <a:normAutofit/>
          </a:bodyPr>
          <a:lstStyle/>
          <a:p>
            <a:r>
              <a:rPr lang="en-US" dirty="0"/>
              <a:t>Identify what makes it hard to use or find data.</a:t>
            </a:r>
          </a:p>
          <a:p>
            <a:endParaRPr lang="en-US" dirty="0"/>
          </a:p>
          <a:p>
            <a:r>
              <a:rPr lang="en-US" dirty="0"/>
              <a:t>What gets in the way of finding or using resident information?</a:t>
            </a:r>
            <a:endParaRPr lang="en-AU" dirty="0"/>
          </a:p>
        </p:txBody>
      </p:sp>
      <p:pic>
        <p:nvPicPr>
          <p:cNvPr id="4" name="Picture 3" descr="A person in a floral scrubs holding a tablet&#10;&#10;AI-generated content may be incorrect.">
            <a:extLst>
              <a:ext uri="{FF2B5EF4-FFF2-40B4-BE49-F238E27FC236}">
                <a16:creationId xmlns:a16="http://schemas.microsoft.com/office/drawing/2014/main" id="{70D863B4-2D3C-7AAE-C654-A28F41191A85}"/>
              </a:ext>
            </a:extLst>
          </p:cNvPr>
          <p:cNvPicPr>
            <a:picLocks noChangeAspect="1"/>
          </p:cNvPicPr>
          <p:nvPr/>
        </p:nvPicPr>
        <p:blipFill>
          <a:blip r:embed="rId2">
            <a:extLst>
              <a:ext uri="{28A0092B-C50C-407E-A947-70E740481C1C}">
                <a14:useLocalDpi xmlns:a14="http://schemas.microsoft.com/office/drawing/2010/main" val="0"/>
              </a:ext>
            </a:extLst>
          </a:blip>
          <a:srcRect l="15945" r="19498" b="1"/>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23999599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4E23D-A0C2-A7AC-B069-6F1A0F3304FE}"/>
              </a:ext>
            </a:extLst>
          </p:cNvPr>
          <p:cNvSpPr>
            <a:spLocks noGrp="1"/>
          </p:cNvSpPr>
          <p:nvPr>
            <p:ph type="title"/>
          </p:nvPr>
        </p:nvSpPr>
        <p:spPr>
          <a:xfrm>
            <a:off x="6417734" y="365761"/>
            <a:ext cx="5291663" cy="1239746"/>
          </a:xfrm>
        </p:spPr>
        <p:txBody>
          <a:bodyPr anchor="b">
            <a:normAutofit/>
          </a:bodyPr>
          <a:lstStyle/>
          <a:p>
            <a:r>
              <a:rPr lang="en-AU" sz="4000" dirty="0">
                <a:solidFill>
                  <a:srgbClr val="05504B"/>
                </a:solidFill>
                <a:latin typeface="Arial" panose="020B0604020202020204" pitchFamily="34" charset="0"/>
                <a:cs typeface="Arial" panose="020B0604020202020204" pitchFamily="34" charset="0"/>
              </a:rPr>
              <a:t>PI Care Interventions (10 mins)</a:t>
            </a:r>
          </a:p>
        </p:txBody>
      </p:sp>
      <p:pic>
        <p:nvPicPr>
          <p:cNvPr id="5" name="Picture 4" descr="A nurse standing next to a person in a hospital bed&#10;&#10;AI-generated content may be incorrect.">
            <a:extLst>
              <a:ext uri="{FF2B5EF4-FFF2-40B4-BE49-F238E27FC236}">
                <a16:creationId xmlns:a16="http://schemas.microsoft.com/office/drawing/2014/main" id="{847AA0BB-EFDD-BCCD-81CF-A2346F147F58}"/>
              </a:ext>
            </a:extLst>
          </p:cNvPr>
          <p:cNvPicPr>
            <a:picLocks noChangeAspect="1"/>
          </p:cNvPicPr>
          <p:nvPr/>
        </p:nvPicPr>
        <p:blipFill>
          <a:blip r:embed="rId2">
            <a:extLst>
              <a:ext uri="{28A0092B-C50C-407E-A947-70E740481C1C}">
                <a14:useLocalDpi xmlns:a14="http://schemas.microsoft.com/office/drawing/2010/main" val="0"/>
              </a:ext>
            </a:extLst>
          </a:blip>
          <a:srcRect l="27748" r="6238" b="2"/>
          <a:stretch>
            <a:fillRect/>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3" name="Content Placeholder 2">
            <a:extLst>
              <a:ext uri="{FF2B5EF4-FFF2-40B4-BE49-F238E27FC236}">
                <a16:creationId xmlns:a16="http://schemas.microsoft.com/office/drawing/2014/main" id="{436BC073-6A7C-5B3A-0EC3-6FE2B1CB69A5}"/>
              </a:ext>
            </a:extLst>
          </p:cNvPr>
          <p:cNvSpPr>
            <a:spLocks noGrp="1"/>
          </p:cNvSpPr>
          <p:nvPr>
            <p:ph idx="1"/>
          </p:nvPr>
        </p:nvSpPr>
        <p:spPr>
          <a:xfrm>
            <a:off x="6417734" y="1915886"/>
            <a:ext cx="5291663" cy="4451575"/>
          </a:xfrm>
        </p:spPr>
        <p:txBody>
          <a:bodyPr>
            <a:normAutofit/>
          </a:bodyPr>
          <a:lstStyle/>
          <a:p>
            <a:r>
              <a:rPr lang="en-US" sz="2400" dirty="0"/>
              <a:t>What do you do each day to prevent or manage PIs?</a:t>
            </a:r>
          </a:p>
          <a:p>
            <a:endParaRPr lang="en-US" sz="2400" dirty="0"/>
          </a:p>
          <a:p>
            <a:pPr marL="0" indent="0">
              <a:buNone/>
            </a:pPr>
            <a:r>
              <a:rPr lang="en-US" sz="2400" dirty="0"/>
              <a:t>Examples:</a:t>
            </a:r>
          </a:p>
          <a:p>
            <a:pPr lvl="1" eaLnBrk="0" fontAlgn="base" hangingPunct="0">
              <a:spcBef>
                <a:spcPct val="0"/>
              </a:spcBef>
              <a:spcAft>
                <a:spcPct val="0"/>
              </a:spcAft>
            </a:pPr>
            <a:r>
              <a:rPr lang="en-US" altLang="en-US" dirty="0">
                <a:latin typeface="Arial" panose="020B0604020202020204" pitchFamily="34" charset="0"/>
              </a:rPr>
              <a:t>Repositioning</a:t>
            </a:r>
          </a:p>
          <a:p>
            <a:pPr lvl="1" eaLnBrk="0" fontAlgn="base" hangingPunct="0">
              <a:spcBef>
                <a:spcPct val="0"/>
              </a:spcBef>
              <a:spcAft>
                <a:spcPct val="0"/>
              </a:spcAft>
            </a:pPr>
            <a:r>
              <a:rPr lang="en-US" altLang="en-US" dirty="0">
                <a:latin typeface="Arial" panose="020B0604020202020204" pitchFamily="34" charset="0"/>
              </a:rPr>
              <a:t>Skin checks</a:t>
            </a:r>
          </a:p>
          <a:p>
            <a:pPr lvl="1" eaLnBrk="0" fontAlgn="base" hangingPunct="0">
              <a:spcBef>
                <a:spcPct val="0"/>
              </a:spcBef>
              <a:spcAft>
                <a:spcPct val="0"/>
              </a:spcAft>
            </a:pPr>
            <a:r>
              <a:rPr lang="en-US" altLang="en-US" dirty="0">
                <a:latin typeface="Arial" panose="020B0604020202020204" pitchFamily="34" charset="0"/>
              </a:rPr>
              <a:t>Equipment use (e.g., cushions, mattresses)</a:t>
            </a:r>
          </a:p>
          <a:p>
            <a:pPr lvl="1" eaLnBrk="0" fontAlgn="base" hangingPunct="0">
              <a:spcBef>
                <a:spcPct val="0"/>
              </a:spcBef>
              <a:spcAft>
                <a:spcPct val="0"/>
              </a:spcAft>
            </a:pPr>
            <a:r>
              <a:rPr lang="en-US" altLang="en-US" dirty="0">
                <a:latin typeface="Arial" panose="020B0604020202020204" pitchFamily="34" charset="0"/>
              </a:rPr>
              <a:t>Hygiene</a:t>
            </a:r>
          </a:p>
          <a:p>
            <a:pPr lvl="1" eaLnBrk="0" fontAlgn="base" hangingPunct="0">
              <a:spcBef>
                <a:spcPct val="0"/>
              </a:spcBef>
              <a:spcAft>
                <a:spcPct val="0"/>
              </a:spcAft>
            </a:pPr>
            <a:r>
              <a:rPr lang="en-US" altLang="en-US" dirty="0">
                <a:latin typeface="Arial" panose="020B0604020202020204" pitchFamily="34" charset="0"/>
              </a:rPr>
              <a:t>Nutrition</a:t>
            </a:r>
          </a:p>
          <a:p>
            <a:endParaRPr lang="en-AU" sz="1800" dirty="0"/>
          </a:p>
        </p:txBody>
      </p:sp>
      <p:sp>
        <p:nvSpPr>
          <p:cNvPr id="4" name="Rectangle 1">
            <a:extLst>
              <a:ext uri="{FF2B5EF4-FFF2-40B4-BE49-F238E27FC236}">
                <a16:creationId xmlns:a16="http://schemas.microsoft.com/office/drawing/2014/main" id="{2CF56119-A69B-6713-5AD6-C9D4E088C625}"/>
              </a:ext>
            </a:extLst>
          </p:cNvPr>
          <p:cNvSpPr>
            <a:spLocks noChangeArrowheads="1"/>
          </p:cNvSpPr>
          <p:nvPr/>
        </p:nvSpPr>
        <p:spPr bwMode="auto">
          <a:xfrm>
            <a:off x="0" y="-184666"/>
            <a:ext cx="2648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3486983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E62931-8EB4-42BB-BAAB-D8757BE66D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A803E4E-877D-A292-79CC-DF484C7867D3}"/>
              </a:ext>
            </a:extLst>
          </p:cNvPr>
          <p:cNvSpPr>
            <a:spLocks noGrp="1"/>
          </p:cNvSpPr>
          <p:nvPr>
            <p:ph type="title"/>
          </p:nvPr>
        </p:nvSpPr>
        <p:spPr>
          <a:xfrm>
            <a:off x="6367459" y="909918"/>
            <a:ext cx="5621340" cy="1278543"/>
          </a:xfrm>
          <a:noFill/>
        </p:spPr>
        <p:txBody>
          <a:bodyPr vert="horz" lIns="91440" tIns="45720" rIns="91440" bIns="45720" rtlCol="0" anchor="b">
            <a:normAutofit/>
          </a:bodyPr>
          <a:lstStyle/>
          <a:p>
            <a:r>
              <a:rPr lang="en-US" sz="4000" dirty="0">
                <a:solidFill>
                  <a:srgbClr val="05504B"/>
                </a:solidFill>
                <a:latin typeface="Arial" panose="020B0604020202020204" pitchFamily="34" charset="0"/>
                <a:cs typeface="Arial" panose="020B0604020202020204" pitchFamily="34" charset="0"/>
              </a:rPr>
              <a:t>Barriers to Interventions </a:t>
            </a:r>
            <a:br>
              <a:rPr lang="en-US" sz="4000" dirty="0">
                <a:solidFill>
                  <a:srgbClr val="05504B"/>
                </a:solidFill>
                <a:latin typeface="Arial" panose="020B0604020202020204" pitchFamily="34" charset="0"/>
                <a:cs typeface="Arial" panose="020B0604020202020204" pitchFamily="34" charset="0"/>
              </a:rPr>
            </a:br>
            <a:r>
              <a:rPr lang="en-US" sz="4000" dirty="0">
                <a:solidFill>
                  <a:srgbClr val="05504B"/>
                </a:solidFill>
                <a:latin typeface="Arial" panose="020B0604020202020204" pitchFamily="34" charset="0"/>
                <a:cs typeface="Arial" panose="020B0604020202020204" pitchFamily="34" charset="0"/>
              </a:rPr>
              <a:t>(5 mins)</a:t>
            </a:r>
          </a:p>
        </p:txBody>
      </p:sp>
      <p:sp>
        <p:nvSpPr>
          <p:cNvPr id="3" name="Content Placeholder 2">
            <a:extLst>
              <a:ext uri="{FF2B5EF4-FFF2-40B4-BE49-F238E27FC236}">
                <a16:creationId xmlns:a16="http://schemas.microsoft.com/office/drawing/2014/main" id="{C06BFE61-4536-60F9-E6EF-DE285BC85372}"/>
              </a:ext>
            </a:extLst>
          </p:cNvPr>
          <p:cNvSpPr>
            <a:spLocks noGrp="1"/>
          </p:cNvSpPr>
          <p:nvPr>
            <p:ph idx="1"/>
          </p:nvPr>
        </p:nvSpPr>
        <p:spPr>
          <a:xfrm>
            <a:off x="6367459" y="3098379"/>
            <a:ext cx="4984813" cy="2057289"/>
          </a:xfrm>
          <a:noFill/>
        </p:spPr>
        <p:txBody>
          <a:bodyPr vert="horz" lIns="91440" tIns="45720" rIns="91440" bIns="45720" rtlCol="0">
            <a:normAutofit/>
          </a:bodyPr>
          <a:lstStyle/>
          <a:p>
            <a:pPr marL="0" indent="0">
              <a:buNone/>
            </a:pPr>
            <a:r>
              <a:rPr lang="en-US" dirty="0"/>
              <a:t>What makes it hard to carry out these care steps?</a:t>
            </a:r>
          </a:p>
        </p:txBody>
      </p:sp>
      <p:pic>
        <p:nvPicPr>
          <p:cNvPr id="4" name="Picture 3" descr="A collage of two people&#10;&#10;AI-generated content may be incorrect.">
            <a:extLst>
              <a:ext uri="{FF2B5EF4-FFF2-40B4-BE49-F238E27FC236}">
                <a16:creationId xmlns:a16="http://schemas.microsoft.com/office/drawing/2014/main" id="{6FB3FA8B-C380-3B2C-6178-ADA9928DE98D}"/>
              </a:ext>
            </a:extLst>
          </p:cNvPr>
          <p:cNvPicPr>
            <a:picLocks noChangeAspect="1"/>
          </p:cNvPicPr>
          <p:nvPr/>
        </p:nvPicPr>
        <p:blipFill rotWithShape="1">
          <a:blip r:embed="rId2">
            <a:extLst>
              <a:ext uri="{28A0092B-C50C-407E-A947-70E740481C1C}">
                <a14:useLocalDpi xmlns:a14="http://schemas.microsoft.com/office/drawing/2010/main" val="0"/>
              </a:ext>
            </a:extLst>
          </a:blip>
          <a:srcRect t="14807" r="2" b="8969"/>
          <a:stretch>
            <a:fillRect/>
          </a:stretch>
        </p:blipFill>
        <p:spPr>
          <a:xfrm>
            <a:off x="1" y="10"/>
            <a:ext cx="6005512" cy="6857990"/>
          </a:xfrm>
          <a:prstGeom prst="rect">
            <a:avLst/>
          </a:prstGeom>
        </p:spPr>
      </p:pic>
    </p:spTree>
    <p:extLst>
      <p:ext uri="{BB962C8B-B14F-4D97-AF65-F5344CB8AC3E}">
        <p14:creationId xmlns:p14="http://schemas.microsoft.com/office/powerpoint/2010/main" val="37239839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CFDD7D-D640-4841-A5A9-CABF4BF78D15}"/>
              </a:ext>
            </a:extLst>
          </p:cNvPr>
          <p:cNvSpPr txBox="1"/>
          <p:nvPr/>
        </p:nvSpPr>
        <p:spPr>
          <a:xfrm>
            <a:off x="3683237" y="2427088"/>
            <a:ext cx="3776712" cy="830997"/>
          </a:xfrm>
          <a:prstGeom prst="rect">
            <a:avLst/>
          </a:prstGeom>
          <a:noFill/>
        </p:spPr>
        <p:txBody>
          <a:bodyPr wrap="square" rtlCol="0">
            <a:spAutoFit/>
          </a:bodyPr>
          <a:lstStyle/>
          <a:p>
            <a:pPr algn="ctr"/>
            <a:r>
              <a:rPr lang="en-US" sz="4800" dirty="0">
                <a:solidFill>
                  <a:srgbClr val="05504B"/>
                </a:solidFill>
                <a:latin typeface="Arial" panose="020B0604020202020204" pitchFamily="34" charset="0"/>
                <a:cs typeface="Arial" panose="020B0604020202020204" pitchFamily="34" charset="0"/>
              </a:rPr>
              <a:t>Thank You</a:t>
            </a:r>
            <a:endParaRPr lang="en-AU" sz="4800" dirty="0">
              <a:solidFill>
                <a:srgbClr val="05504B"/>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792765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849A9FB1A89BC4A8CD720621F2687D7" ma:contentTypeVersion="13" ma:contentTypeDescription="Create a new document." ma:contentTypeScope="" ma:versionID="81763ccdb1d893b28e739ce201e927f1">
  <xsd:schema xmlns:xsd="http://www.w3.org/2001/XMLSchema" xmlns:xs="http://www.w3.org/2001/XMLSchema" xmlns:p="http://schemas.microsoft.com/office/2006/metadata/properties" xmlns:ns2="237d16af-f65b-43bd-89f1-5b2a006130a9" xmlns:ns3="4a5f9ae5-c8ce-4a95-a6a5-7393a71cf037" targetNamespace="http://schemas.microsoft.com/office/2006/metadata/properties" ma:root="true" ma:fieldsID="912951d254e16fbf8ebeced052eb4830" ns2:_="" ns3:_="">
    <xsd:import namespace="237d16af-f65b-43bd-89f1-5b2a006130a9"/>
    <xsd:import namespace="4a5f9ae5-c8ce-4a95-a6a5-7393a71cf03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Document_x0020_type" minOccurs="0"/>
                <xsd:element ref="ns2:lcf76f155ced4ddcb4097134ff3c332f" minOccurs="0"/>
                <xsd:element ref="ns3:TaxCatchAll" minOccurs="0"/>
                <xsd:element ref="ns2:MediaServiceOCR" minOccurs="0"/>
                <xsd:element ref="ns2:Organis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37d16af-f65b-43bd-89f1-5b2a006130a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Document_x0020_type" ma:index="15" nillable="true" ma:displayName="Document type" ma:list="{485ccf5c-3ed7-4262-8154-1a224ccaba0b}" ma:internalName="Document_x0020_type" ma:showField="DocumentType">
      <xsd:simpleType>
        <xsd:restriction base="dms:Lookup"/>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a14fc1ee-ee85-4a7e-98b0-8db30ca095d0"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Organisation" ma:index="20" nillable="true" ma:displayName="Organisation" ma:list="{485ccf5c-3ed7-4262-8154-1a224ccaba0b}" ma:internalName="Organisation" ma:showField="FS2_x0020_Organisation">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a5f9ae5-c8ce-4a95-a6a5-7393a71cf037"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50552bd7-f7ed-4928-b753-41ff029eb8c3}" ma:internalName="TaxCatchAll" ma:showField="CatchAllData" ma:web="4a5f9ae5-c8ce-4a95-a6a5-7393a71cf03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37d16af-f65b-43bd-89f1-5b2a006130a9">
      <Terms xmlns="http://schemas.microsoft.com/office/infopath/2007/PartnerControls"/>
    </lcf76f155ced4ddcb4097134ff3c332f>
    <TaxCatchAll xmlns="4a5f9ae5-c8ce-4a95-a6a5-7393a71cf037" xsi:nil="true"/>
    <Document_x0020_type xmlns="237d16af-f65b-43bd-89f1-5b2a006130a9" xsi:nil="true"/>
    <Organisation xmlns="237d16af-f65b-43bd-89f1-5b2a006130a9" xsi:nil="true"/>
  </documentManagement>
</p:properties>
</file>

<file path=customXml/itemProps1.xml><?xml version="1.0" encoding="utf-8"?>
<ds:datastoreItem xmlns:ds="http://schemas.openxmlformats.org/officeDocument/2006/customXml" ds:itemID="{007167E3-944D-4F88-A808-0DD728DB018E}"/>
</file>

<file path=customXml/itemProps2.xml><?xml version="1.0" encoding="utf-8"?>
<ds:datastoreItem xmlns:ds="http://schemas.openxmlformats.org/officeDocument/2006/customXml" ds:itemID="{90985CCE-58A9-4FCC-B518-147823BC599B}">
  <ds:schemaRefs>
    <ds:schemaRef ds:uri="http://schemas.microsoft.com/sharepoint/v3/contenttype/forms"/>
  </ds:schemaRefs>
</ds:datastoreItem>
</file>

<file path=customXml/itemProps3.xml><?xml version="1.0" encoding="utf-8"?>
<ds:datastoreItem xmlns:ds="http://schemas.openxmlformats.org/officeDocument/2006/customXml" ds:itemID="{C5182D56-5D6D-4635-B45B-530630259E50}">
  <ds:schemaRefs>
    <ds:schemaRef ds:uri="http://schemas.microsoft.com/office/2006/metadata/properties"/>
    <ds:schemaRef ds:uri="http://schemas.microsoft.com/office/infopath/2007/PartnerControls"/>
    <ds:schemaRef ds:uri="http://schemas.microsoft.com/sharepoint/v3"/>
    <ds:schemaRef ds:uri="714d5ace-5389-4d8e-bf5b-797869bbbda3"/>
    <ds:schemaRef ds:uri="a6b565c8-0382-4bba-b97a-289cc51116fa"/>
  </ds:schemaRefs>
</ds:datastoreItem>
</file>

<file path=docProps/app.xml><?xml version="1.0" encoding="utf-8"?>
<Properties xmlns="http://schemas.openxmlformats.org/officeDocument/2006/extended-properties" xmlns:vt="http://schemas.openxmlformats.org/officeDocument/2006/docPropsVTypes">
  <Template>office theme</Template>
  <TotalTime>87</TotalTime>
  <Words>387</Words>
  <Application>Microsoft Office PowerPoint</Application>
  <PresentationFormat>Widescreen</PresentationFormat>
  <Paragraphs>61</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Aptos</vt:lpstr>
      <vt:lpstr>Aptos Display</vt:lpstr>
      <vt:lpstr>Arial</vt:lpstr>
      <vt:lpstr>office theme</vt:lpstr>
      <vt:lpstr>PowerPoint Presentation</vt:lpstr>
      <vt:lpstr>ARIIA Data Literacy Project </vt:lpstr>
      <vt:lpstr>Workshop Purpose</vt:lpstr>
      <vt:lpstr>What is a Pressure Injury? (5 mins)</vt:lpstr>
      <vt:lpstr>Reporting Pressure Injuries (10 mins)</vt:lpstr>
      <vt:lpstr>Using Data in  Daily Care (10 mins)</vt:lpstr>
      <vt:lpstr>Barriers to Accessing Data (5 mins)</vt:lpstr>
      <vt:lpstr>PI Care Interventions (10 mins)</vt:lpstr>
      <vt:lpstr>Barriers to Interventions  (5 mins)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Emma Burke</cp:lastModifiedBy>
  <cp:revision>1</cp:revision>
  <dcterms:created xsi:type="dcterms:W3CDTF">2025-10-16T04:27:15Z</dcterms:created>
  <dcterms:modified xsi:type="dcterms:W3CDTF">2026-06-12T06:34:53Z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0x0101007849A9FB1A89BC4A8CD720621F2687D7</vt:lpwstr>
  </property>
  <property fmtid="{D5CDD505-2E9C-101B-9397-08002B2CF9AE}" pid="3" name="MediaServiceImageTags">
    <vt:lpwstr/>
  </property>
  <property fmtid="{D5CDD505-2E9C-101B-9397-08002B2CF9AE}" pid="4" name="Order">
    <vt:r8>1318600</vt:r8>
  </property>
  <property fmtid="{D5CDD505-2E9C-101B-9397-08002B2CF9AE}" pid="5" name="TriggerFlowInfo">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_ExtendedDescription">
    <vt:lpwstr/>
  </property>
</Properties>
</file>