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70" r:id="rId7"/>
    <p:sldId id="259" r:id="rId8"/>
    <p:sldId id="260" r:id="rId9"/>
    <p:sldId id="271" r:id="rId10"/>
    <p:sldId id="265" r:id="rId11"/>
    <p:sldId id="261" r:id="rId12"/>
    <p:sldId id="262" r:id="rId13"/>
    <p:sldId id="267" r:id="rId14"/>
    <p:sldId id="263" r:id="rId15"/>
    <p:sldId id="264" r:id="rId16"/>
    <p:sldId id="266" r:id="rId17"/>
    <p:sldId id="268" r:id="rId18"/>
    <p:sldId id="272" r:id="rId19"/>
    <p:sldId id="269" r:id="rId2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4880E-7E1F-481E-9AB2-046633D59B1B}" v="1" dt="2026-06-12T06:35:07.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5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undo custSel addSld delSld modSld sldOrd">
      <pc:chgData name="Emma Burke" userId="0016f6ac-ac74-4c3c-98fe-673b36ae43e6" providerId="ADAL" clId="{E77C3AF3-C62C-4043-85C2-D2CEEE99E85B}" dt="2026-06-12T06:35:10.480" v="2436" actId="14100"/>
      <pc:docMkLst>
        <pc:docMk/>
      </pc:docMkLst>
      <pc:sldChg chg="modSp mod">
        <pc:chgData name="Emma Burke" userId="0016f6ac-ac74-4c3c-98fe-673b36ae43e6" providerId="ADAL" clId="{E77C3AF3-C62C-4043-85C2-D2CEEE99E85B}" dt="2026-06-12T06:35:10.480" v="2436" actId="14100"/>
        <pc:sldMkLst>
          <pc:docMk/>
          <pc:sldMk cId="1340417565" sldId="257"/>
        </pc:sldMkLst>
        <pc:spChg chg="mod">
          <ac:chgData name="Emma Burke" userId="0016f6ac-ac74-4c3c-98fe-673b36ae43e6" providerId="ADAL" clId="{E77C3AF3-C62C-4043-85C2-D2CEEE99E85B}" dt="2026-06-12T06:35:10.480" v="2436" actId="14100"/>
          <ac:spMkLst>
            <pc:docMk/>
            <pc:sldMk cId="1340417565" sldId="257"/>
            <ac:spMk id="6" creationId="{8719016E-FB4B-4116-A0F3-CCEE31BB38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a:solidFill>
                  <a:srgbClr val="D7D7D2"/>
                </a:solidFill>
                <a:latin typeface="Arial" panose="020B0604020202020204" pitchFamily="34" charset="0"/>
                <a:cs typeface="Arial" panose="020B0604020202020204" pitchFamily="34" charset="0"/>
              </a:rPr>
              <a:t>HOME SUPPORT | RESIDENTIAL | THERAPY &amp; WELLNESS </a:t>
            </a:r>
            <a:endParaRPr lang="en-AU" sz="120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131234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12/06/2026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2" y="957943"/>
            <a:ext cx="9091911" cy="1569660"/>
          </a:xfrm>
          <a:prstGeom prst="rect">
            <a:avLst/>
          </a:prstGeom>
          <a:noFill/>
        </p:spPr>
        <p:txBody>
          <a:bodyPr wrap="square" lIns="91440" tIns="45720" rIns="91440" bIns="45720" rtlCol="0" anchor="t">
            <a:spAutoFit/>
          </a:bodyPr>
          <a:lstStyle/>
          <a:p>
            <a:r>
              <a:rPr lang="en-US" sz="4800">
                <a:solidFill>
                  <a:srgbClr val="05504B"/>
                </a:solidFill>
                <a:latin typeface="Arial"/>
                <a:cs typeface="Arial"/>
              </a:rPr>
              <a:t>Pressure Injury </a:t>
            </a:r>
            <a:endParaRPr lang="en-US" sz="4800">
              <a:solidFill>
                <a:srgbClr val="05504B"/>
              </a:solidFill>
              <a:latin typeface="Arial" panose="020B0604020202020204" pitchFamily="34" charset="0"/>
              <a:cs typeface="Arial" panose="020B0604020202020204" pitchFamily="34" charset="0"/>
            </a:endParaRPr>
          </a:p>
          <a:p>
            <a:r>
              <a:rPr lang="en-US" sz="4800">
                <a:solidFill>
                  <a:srgbClr val="05504B"/>
                </a:solidFill>
                <a:latin typeface="Arial"/>
                <a:cs typeface="Arial"/>
              </a:rPr>
              <a:t>Co-Design Workshop One</a:t>
            </a:r>
            <a:endParaRPr lang="en-AU" sz="480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62096" y="3138503"/>
            <a:ext cx="7053943" cy="584775"/>
          </a:xfrm>
          <a:prstGeom prst="rect">
            <a:avLst/>
          </a:prstGeom>
          <a:noFill/>
        </p:spPr>
        <p:txBody>
          <a:bodyPr wrap="square" rtlCol="0">
            <a:spAutoFit/>
          </a:bodyPr>
          <a:lstStyle/>
          <a:p>
            <a:r>
              <a:rPr lang="en-US" sz="3200">
                <a:solidFill>
                  <a:srgbClr val="05504B"/>
                </a:solidFill>
                <a:latin typeface="Arial" panose="020B0604020202020204" pitchFamily="34" charset="0"/>
                <a:cs typeface="Arial" panose="020B0604020202020204" pitchFamily="34" charset="0"/>
              </a:rPr>
              <a:t>ARIIA – Data Literacy Project</a:t>
            </a:r>
            <a:endParaRPr lang="en-AU" sz="320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57942" y="3870059"/>
            <a:ext cx="8412301" cy="1077218"/>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a:p>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2" y="4542420"/>
            <a:ext cx="7132321" cy="461665"/>
          </a:xfrm>
          <a:prstGeom prst="rect">
            <a:avLst/>
          </a:prstGeom>
          <a:noFill/>
        </p:spPr>
        <p:txBody>
          <a:bodyPr wrap="square" rtlCol="0">
            <a:spAutoFit/>
          </a:bodyPr>
          <a:lstStyle/>
          <a:p>
            <a:r>
              <a:rPr lang="en-US" sz="2400" dirty="0">
                <a:solidFill>
                  <a:srgbClr val="05504B"/>
                </a:solidFill>
                <a:latin typeface="Arial" panose="020B0604020202020204" pitchFamily="34" charset="0"/>
                <a:cs typeface="Arial" panose="020B0604020202020204" pitchFamily="34" charset="0"/>
              </a:rPr>
              <a:t>23 Jan 2026</a:t>
            </a:r>
            <a:endParaRPr lang="en-AU" sz="24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a:solidFill>
                  <a:srgbClr val="05504B"/>
                </a:solidFill>
                <a:latin typeface="Arial" panose="020B0604020202020204" pitchFamily="34" charset="0"/>
                <a:cs typeface="Arial" panose="020B0604020202020204" pitchFamily="34" charset="0"/>
              </a:rPr>
              <a:t>ARIIA Data Literacy Project </a:t>
            </a:r>
            <a:endParaRPr lang="en-AU">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a:latin typeface="Arial" panose="020B0604020202020204" pitchFamily="34" charset="0"/>
              </a:rPr>
              <a:t>About the Project:</a:t>
            </a:r>
            <a:r>
              <a:rPr lang="en-US" altLang="en-US" sz="2000">
                <a:latin typeface="Arial" panose="020B0604020202020204" pitchFamily="34" charset="0"/>
              </a:rPr>
              <a:t> </a:t>
            </a:r>
          </a:p>
          <a:p>
            <a:pPr lvl="0" eaLnBrk="0" fontAlgn="base" hangingPunct="0">
              <a:spcBef>
                <a:spcPct val="0"/>
              </a:spcBef>
              <a:spcAft>
                <a:spcPct val="0"/>
              </a:spcAft>
            </a:pPr>
            <a:r>
              <a:rPr lang="en-US" altLang="en-US" sz="200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Purpose:</a:t>
            </a:r>
            <a:r>
              <a:rPr lang="en-US" altLang="en-US" sz="200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Focus:</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a:latin typeface="Arial" panose="020B0604020202020204" pitchFamily="34" charset="0"/>
            </a:endParaRPr>
          </a:p>
          <a:p>
            <a:pPr marL="0" lvl="0" indent="0" eaLnBrk="0" fontAlgn="base" hangingPunct="0">
              <a:spcBef>
                <a:spcPct val="0"/>
              </a:spcBef>
              <a:spcAft>
                <a:spcPct val="0"/>
              </a:spcAft>
              <a:buNone/>
            </a:pPr>
            <a:r>
              <a:rPr lang="en-US" altLang="en-US" sz="2000" b="1">
                <a:latin typeface="Arial" panose="020B0604020202020204" pitchFamily="34" charset="0"/>
              </a:rPr>
              <a:t>Data Context:</a:t>
            </a:r>
            <a:endParaRPr lang="en-US" altLang="en-US" sz="2000">
              <a:latin typeface="Arial" panose="020B0604020202020204" pitchFamily="34" charset="0"/>
            </a:endParaRPr>
          </a:p>
          <a:p>
            <a:pPr marL="285750" lvl="0" indent="-285750" eaLnBrk="0" fontAlgn="base" hangingPunct="0">
              <a:spcBef>
                <a:spcPct val="0"/>
              </a:spcBef>
              <a:spcAft>
                <a:spcPct val="0"/>
              </a:spcAft>
            </a:pPr>
            <a:r>
              <a:rPr lang="en-US" altLang="en-US" sz="2000">
                <a:latin typeface="Arial" panose="020B0604020202020204" pitchFamily="34" charset="0"/>
              </a:rPr>
              <a:t>Residential care: National Quality Indicator for pressure injuries</a:t>
            </a:r>
          </a:p>
          <a:p>
            <a:endParaRPr lang="en-AU" sz="150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DCD39-9298-26BF-98E7-62A3CD0B7F76}"/>
              </a:ext>
            </a:extLst>
          </p:cNvPr>
          <p:cNvSpPr>
            <a:spLocks noGrp="1"/>
          </p:cNvSpPr>
          <p:nvPr>
            <p:ph type="title"/>
          </p:nvPr>
        </p:nvSpPr>
        <p:spPr>
          <a:xfrm>
            <a:off x="592202" y="339488"/>
            <a:ext cx="5251316" cy="942382"/>
          </a:xfrm>
        </p:spPr>
        <p:txBody>
          <a:bodyPr>
            <a:normAutofit/>
          </a:bodyPr>
          <a:lstStyle/>
          <a:p>
            <a:r>
              <a:rPr lang="en-AU">
                <a:solidFill>
                  <a:srgbClr val="05504B"/>
                </a:solidFill>
                <a:latin typeface="Arial" panose="020B0604020202020204" pitchFamily="34" charset="0"/>
                <a:cs typeface="Arial" panose="020B0604020202020204" pitchFamily="34" charset="0"/>
              </a:rPr>
              <a:t>Project Background</a:t>
            </a:r>
          </a:p>
        </p:txBody>
      </p:sp>
      <p:sp>
        <p:nvSpPr>
          <p:cNvPr id="6" name="Rectangle 3">
            <a:extLst>
              <a:ext uri="{FF2B5EF4-FFF2-40B4-BE49-F238E27FC236}">
                <a16:creationId xmlns:a16="http://schemas.microsoft.com/office/drawing/2014/main" id="{DB1909C2-6CDE-BBC9-A436-C70D0E8C69EC}"/>
              </a:ext>
            </a:extLst>
          </p:cNvPr>
          <p:cNvSpPr>
            <a:spLocks noGrp="1" noChangeArrowheads="1"/>
          </p:cNvSpPr>
          <p:nvPr>
            <p:ph idx="1"/>
          </p:nvPr>
        </p:nvSpPr>
        <p:spPr bwMode="auto">
          <a:xfrm>
            <a:off x="684375" y="1401806"/>
            <a:ext cx="6092440" cy="511670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85000" lnSpcReduction="10000"/>
          </a:bodyPr>
          <a:lstStyle/>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Data review showed inconsistent pressure injury assessment and follow-up</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Resident survey revealed gaps in awareness and prevention practices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Staff workshops identified communication and visibility challenges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Nurses and carers proposed two key solutions: </a:t>
            </a:r>
          </a:p>
          <a:p>
            <a:pPr lvl="1" eaLnBrk="0" fontAlgn="base" hangingPunct="0">
              <a:lnSpc>
                <a:spcPct val="150000"/>
              </a:lnSpc>
              <a:spcBef>
                <a:spcPct val="0"/>
              </a:spcBef>
            </a:pPr>
            <a:r>
              <a:rPr kumimoji="0" lang="en-US" altLang="en-US" sz="2000" b="0" i="0" u="none" strike="noStrike" cap="none" normalizeH="0" baseline="0">
                <a:ln>
                  <a:noFill/>
                </a:ln>
                <a:effectLst/>
                <a:latin typeface="Arial" panose="020B0604020202020204" pitchFamily="34" charset="0"/>
              </a:rPr>
              <a:t>High-Risk Register</a:t>
            </a:r>
          </a:p>
          <a:p>
            <a:pPr lvl="1" eaLnBrk="0" fontAlgn="base" hangingPunct="0">
              <a:lnSpc>
                <a:spcPct val="150000"/>
              </a:lnSpc>
              <a:spcBef>
                <a:spcPct val="0"/>
              </a:spcBef>
            </a:pPr>
            <a:r>
              <a:rPr kumimoji="0" lang="en-US" altLang="en-US" sz="2000" b="0" i="0" u="none" strike="noStrike" cap="none" normalizeH="0" baseline="0">
                <a:ln>
                  <a:noFill/>
                </a:ln>
                <a:effectLst/>
                <a:latin typeface="Arial" panose="020B0604020202020204" pitchFamily="34" charset="0"/>
              </a:rPr>
              <a:t>Visual Indicators</a:t>
            </a:r>
          </a:p>
          <a:p>
            <a:pPr eaLnBrk="0" fontAlgn="base" hangingPunct="0">
              <a:lnSpc>
                <a:spcPct val="150000"/>
              </a:lnSpc>
              <a:spcBef>
                <a:spcPct val="0"/>
              </a:spcBef>
            </a:pPr>
            <a:r>
              <a:rPr kumimoji="0" lang="en-US" altLang="en-US" sz="2400" b="0" i="0" u="none" strike="noStrike" cap="none" normalizeH="0" baseline="0">
                <a:ln>
                  <a:noFill/>
                </a:ln>
                <a:effectLst/>
                <a:latin typeface="Arial" panose="020B0604020202020204" pitchFamily="34" charset="0"/>
              </a:rPr>
              <a:t>Today’s session refines these staff-driven ideas into practical tools</a:t>
            </a:r>
          </a:p>
        </p:txBody>
      </p:sp>
      <p:pic>
        <p:nvPicPr>
          <p:cNvPr id="8" name="Picture 7" descr="A person standing in front of many icons&#10;&#10;AI-generated content may be incorrect.">
            <a:extLst>
              <a:ext uri="{FF2B5EF4-FFF2-40B4-BE49-F238E27FC236}">
                <a16:creationId xmlns:a16="http://schemas.microsoft.com/office/drawing/2014/main" id="{82E72158-F777-5125-C551-2870447C5537}"/>
              </a:ext>
            </a:extLst>
          </p:cNvPr>
          <p:cNvPicPr>
            <a:picLocks noChangeAspect="1"/>
          </p:cNvPicPr>
          <p:nvPr/>
        </p:nvPicPr>
        <p:blipFill>
          <a:blip r:embed="rId2">
            <a:extLst>
              <a:ext uri="{28A0092B-C50C-407E-A947-70E740481C1C}">
                <a14:useLocalDpi xmlns:a14="http://schemas.microsoft.com/office/drawing/2010/main" val="0"/>
              </a:ext>
            </a:extLst>
          </a:blip>
          <a:srcRect l="19020" r="1577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683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in scrubs standing in front of a whiteboard&#10;&#10;AI-generated content may be incorrect.">
            <a:extLst>
              <a:ext uri="{FF2B5EF4-FFF2-40B4-BE49-F238E27FC236}">
                <a16:creationId xmlns:a16="http://schemas.microsoft.com/office/drawing/2014/main" id="{5482B0B4-607A-FB5A-8A89-52271B705017}"/>
              </a:ext>
            </a:extLst>
          </p:cNvPr>
          <p:cNvPicPr>
            <a:picLocks noChangeAspect="1"/>
          </p:cNvPicPr>
          <p:nvPr/>
        </p:nvPicPr>
        <p:blipFill>
          <a:blip r:embed="rId2">
            <a:extLst>
              <a:ext uri="{28A0092B-C50C-407E-A947-70E740481C1C}">
                <a14:useLocalDpi xmlns:a14="http://schemas.microsoft.com/office/drawing/2010/main" val="0"/>
              </a:ext>
            </a:extLst>
          </a:blip>
          <a:srcRect t="4284" b="1151"/>
          <a:stretch>
            <a:fillRect/>
          </a:stretch>
        </p:blipFill>
        <p:spPr>
          <a:xfrm>
            <a:off x="2522356" y="10"/>
            <a:ext cx="9669642" cy="6857990"/>
          </a:xfrm>
          <a:prstGeom prst="rect">
            <a:avLst/>
          </a:prstGeom>
        </p:spPr>
      </p:pic>
      <p:sp>
        <p:nvSpPr>
          <p:cNvPr id="51" name="Rectangle 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a:solidFill>
                  <a:srgbClr val="05504B"/>
                </a:solidFill>
                <a:latin typeface="Arial" panose="020B0604020202020204" pitchFamily="34" charset="0"/>
                <a:cs typeface="Arial" panose="020B0604020202020204" pitchFamily="34" charset="0"/>
              </a:rPr>
              <a:t>Workshop Purpose</a:t>
            </a:r>
            <a:endParaRPr lang="en-AU">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401653" y="1271973"/>
            <a:ext cx="5144568" cy="5487750"/>
          </a:xfrm>
        </p:spPr>
        <p:txBody>
          <a:bodyPr>
            <a:normAutofit fontScale="92500"/>
          </a:bodyPr>
          <a:lstStyle/>
          <a:p>
            <a:pPr marL="0" lvl="0" indent="0" eaLnBrk="0" fontAlgn="base" hangingPunct="0">
              <a:lnSpc>
                <a:spcPct val="100000"/>
              </a:lnSpc>
              <a:spcBef>
                <a:spcPct val="0"/>
              </a:spcBef>
              <a:spcAft>
                <a:spcPct val="0"/>
              </a:spcAft>
              <a:buNone/>
            </a:pPr>
            <a:r>
              <a:rPr lang="en-US" sz="2400" b="1"/>
              <a:t>The purpose of this workshop is to:</a:t>
            </a:r>
          </a:p>
          <a:p>
            <a:pPr eaLnBrk="0" fontAlgn="base" hangingPunct="0">
              <a:lnSpc>
                <a:spcPct val="100000"/>
              </a:lnSpc>
              <a:spcBef>
                <a:spcPct val="0"/>
              </a:spcBef>
              <a:spcAft>
                <a:spcPct val="0"/>
              </a:spcAft>
            </a:pPr>
            <a:r>
              <a:rPr lang="en-US" altLang="en-US" sz="2400">
                <a:latin typeface="Arial" panose="020B0604020202020204" pitchFamily="34" charset="0"/>
              </a:rPr>
              <a:t>Co-design practical tools for early pressure injury identification and monitoring</a:t>
            </a:r>
          </a:p>
          <a:p>
            <a:pPr eaLnBrk="0" fontAlgn="base" hangingPunct="0">
              <a:lnSpc>
                <a:spcPct val="100000"/>
              </a:lnSpc>
              <a:spcBef>
                <a:spcPct val="0"/>
              </a:spcBef>
              <a:spcAft>
                <a:spcPct val="0"/>
              </a:spcAft>
            </a:pPr>
            <a:endParaRPr lang="en-US" altLang="en-US" sz="2400">
              <a:latin typeface="Arial" panose="020B0604020202020204" pitchFamily="34" charset="0"/>
            </a:endParaRPr>
          </a:p>
          <a:p>
            <a:pPr eaLnBrk="0" fontAlgn="base" hangingPunct="0">
              <a:lnSpc>
                <a:spcPct val="100000"/>
              </a:lnSpc>
              <a:spcBef>
                <a:spcPct val="0"/>
              </a:spcBef>
              <a:spcAft>
                <a:spcPct val="0"/>
              </a:spcAft>
            </a:pPr>
            <a:r>
              <a:rPr lang="en-US" altLang="en-US" sz="2400">
                <a:latin typeface="Arial" panose="020B0604020202020204" pitchFamily="34" charset="0"/>
              </a:rPr>
              <a:t>Determine key information for the High-Risk Resident Register</a:t>
            </a:r>
          </a:p>
          <a:p>
            <a:pPr eaLnBrk="0" fontAlgn="base" hangingPunct="0">
              <a:lnSpc>
                <a:spcPct val="100000"/>
              </a:lnSpc>
              <a:spcBef>
                <a:spcPct val="0"/>
              </a:spcBef>
              <a:spcAft>
                <a:spcPct val="0"/>
              </a:spcAft>
            </a:pPr>
            <a:endParaRPr lang="en-US" altLang="en-US" sz="2400">
              <a:latin typeface="Arial" panose="020B0604020202020204" pitchFamily="34" charset="0"/>
            </a:endParaRPr>
          </a:p>
          <a:p>
            <a:pPr eaLnBrk="0" fontAlgn="base" hangingPunct="0">
              <a:lnSpc>
                <a:spcPct val="100000"/>
              </a:lnSpc>
              <a:spcBef>
                <a:spcPct val="0"/>
              </a:spcBef>
              <a:spcAft>
                <a:spcPct val="0"/>
              </a:spcAft>
            </a:pPr>
            <a:r>
              <a:rPr lang="en-US" altLang="en-US" sz="2400">
                <a:latin typeface="Arial" panose="020B0604020202020204" pitchFamily="34" charset="0"/>
              </a:rPr>
              <a:t>Decide register storage, access, and update responsibilities</a:t>
            </a:r>
          </a:p>
          <a:p>
            <a:pPr eaLnBrk="0" fontAlgn="base" hangingPunct="0">
              <a:lnSpc>
                <a:spcPct val="100000"/>
              </a:lnSpc>
              <a:spcBef>
                <a:spcPct val="0"/>
              </a:spcBef>
              <a:spcAft>
                <a:spcPct val="0"/>
              </a:spcAft>
            </a:pPr>
            <a:endParaRPr lang="en-US" altLang="en-US" sz="2400">
              <a:latin typeface="Arial" panose="020B0604020202020204" pitchFamily="34" charset="0"/>
            </a:endParaRPr>
          </a:p>
          <a:p>
            <a:pPr eaLnBrk="0" fontAlgn="base" hangingPunct="0">
              <a:lnSpc>
                <a:spcPct val="100000"/>
              </a:lnSpc>
              <a:spcBef>
                <a:spcPct val="0"/>
              </a:spcBef>
              <a:spcAft>
                <a:spcPct val="0"/>
              </a:spcAft>
            </a:pPr>
            <a:r>
              <a:rPr lang="en-US" altLang="en-US" sz="2400">
                <a:latin typeface="Arial" panose="020B0604020202020204" pitchFamily="34" charset="0"/>
              </a:rPr>
              <a:t>Design the Visual Indicator system – look, placement, and maintenance</a:t>
            </a:r>
          </a:p>
          <a:p>
            <a:pPr eaLnBrk="0" fontAlgn="base" hangingPunct="0">
              <a:lnSpc>
                <a:spcPct val="100000"/>
              </a:lnSpc>
              <a:spcBef>
                <a:spcPct val="0"/>
              </a:spcBef>
              <a:spcAft>
                <a:spcPct val="0"/>
              </a:spcAft>
            </a:pPr>
            <a:endParaRPr lang="en-US" altLang="en-US" sz="2400">
              <a:latin typeface="Arial" panose="020B0604020202020204" pitchFamily="34" charset="0"/>
            </a:endParaRPr>
          </a:p>
          <a:p>
            <a:pPr eaLnBrk="0" fontAlgn="base" hangingPunct="0">
              <a:lnSpc>
                <a:spcPct val="100000"/>
              </a:lnSpc>
              <a:spcBef>
                <a:spcPct val="0"/>
              </a:spcBef>
              <a:spcAft>
                <a:spcPct val="0"/>
              </a:spcAft>
            </a:pPr>
            <a:r>
              <a:rPr lang="en-US" altLang="en-US" sz="2400">
                <a:latin typeface="Arial" panose="020B0604020202020204" pitchFamily="34" charset="0"/>
              </a:rPr>
              <a:t>Agree on next steps for testing and </a:t>
            </a:r>
            <a:r>
              <a:rPr lang="en-US" altLang="en-US" sz="2400" err="1">
                <a:latin typeface="Arial" panose="020B0604020202020204" pitchFamily="34" charset="0"/>
              </a:rPr>
              <a:t>finalisation</a:t>
            </a:r>
            <a:endParaRPr lang="en-US" altLang="en-US" sz="2400">
              <a:latin typeface="Arial" panose="020B0604020202020204" pitchFamily="34" charset="0"/>
            </a:endParaRPr>
          </a:p>
          <a:p>
            <a:pPr marL="0" indent="0">
              <a:buNone/>
            </a:pPr>
            <a:endParaRPr lang="en-US" sz="2400"/>
          </a:p>
        </p:txBody>
      </p:sp>
      <p:sp>
        <p:nvSpPr>
          <p:cNvPr id="4" name="Rectangle 1">
            <a:extLst>
              <a:ext uri="{FF2B5EF4-FFF2-40B4-BE49-F238E27FC236}">
                <a16:creationId xmlns:a16="http://schemas.microsoft.com/office/drawing/2014/main" id="{EAEDFC7F-DA49-1EB0-EFCD-32E1B7C8D0A6}"/>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537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EAD2C-9753-1D03-831D-44032C48DE7B}"/>
              </a:ext>
            </a:extLst>
          </p:cNvPr>
          <p:cNvSpPr>
            <a:spLocks noGrp="1"/>
          </p:cNvSpPr>
          <p:nvPr>
            <p:ph type="title"/>
          </p:nvPr>
        </p:nvSpPr>
        <p:spPr>
          <a:xfrm>
            <a:off x="5275723" y="141006"/>
            <a:ext cx="6631536" cy="1275668"/>
          </a:xfrm>
        </p:spPr>
        <p:txBody>
          <a:bodyPr>
            <a:normAutofit fontScale="90000"/>
          </a:bodyPr>
          <a:lstStyle/>
          <a:p>
            <a:r>
              <a:rPr lang="en-AU">
                <a:solidFill>
                  <a:srgbClr val="05504B"/>
                </a:solidFill>
                <a:latin typeface="Arial" panose="020B0604020202020204" pitchFamily="34" charset="0"/>
                <a:cs typeface="Arial" panose="020B0604020202020204" pitchFamily="34" charset="0"/>
              </a:rPr>
              <a:t>High-Risk Resident Register (10 mins)</a:t>
            </a:r>
          </a:p>
        </p:txBody>
      </p:sp>
      <p:pic>
        <p:nvPicPr>
          <p:cNvPr id="6" name="Picture 5" descr="A group of people looking at a large screen&#10;&#10;AI-generated content may be incorrect.">
            <a:extLst>
              <a:ext uri="{FF2B5EF4-FFF2-40B4-BE49-F238E27FC236}">
                <a16:creationId xmlns:a16="http://schemas.microsoft.com/office/drawing/2014/main" id="{6340DBC2-C8EB-DF47-7079-A60C1938A17A}"/>
              </a:ext>
            </a:extLst>
          </p:cNvPr>
          <p:cNvPicPr>
            <a:picLocks noChangeAspect="1"/>
          </p:cNvPicPr>
          <p:nvPr/>
        </p:nvPicPr>
        <p:blipFill rotWithShape="1">
          <a:blip r:embed="rId2">
            <a:extLst>
              <a:ext uri="{28A0092B-C50C-407E-A947-70E740481C1C}">
                <a14:useLocalDpi xmlns:a14="http://schemas.microsoft.com/office/drawing/2010/main" val="0"/>
              </a:ext>
            </a:extLst>
          </a:blip>
          <a:srcRect l="33349" r="12035"/>
          <a:stretch>
            <a:fillRect/>
          </a:stretch>
        </p:blipFill>
        <p:spPr>
          <a:xfrm>
            <a:off x="1" y="10"/>
            <a:ext cx="4994030" cy="6857990"/>
          </a:xfrm>
          <a:prstGeom prst="rect">
            <a:avLst/>
          </a:prstGeom>
        </p:spPr>
      </p:pic>
      <p:sp>
        <p:nvSpPr>
          <p:cNvPr id="3" name="Content Placeholder 2">
            <a:extLst>
              <a:ext uri="{FF2B5EF4-FFF2-40B4-BE49-F238E27FC236}">
                <a16:creationId xmlns:a16="http://schemas.microsoft.com/office/drawing/2014/main" id="{8AB28604-DB12-A4B3-CCA1-15A5EEA4C15B}"/>
              </a:ext>
            </a:extLst>
          </p:cNvPr>
          <p:cNvSpPr>
            <a:spLocks noGrp="1"/>
          </p:cNvSpPr>
          <p:nvPr>
            <p:ph idx="1"/>
          </p:nvPr>
        </p:nvSpPr>
        <p:spPr>
          <a:xfrm>
            <a:off x="5418034" y="1316053"/>
            <a:ext cx="6204246" cy="5400942"/>
          </a:xfrm>
        </p:spPr>
        <p:txBody>
          <a:bodyPr>
            <a:normAutofit/>
          </a:bodyPr>
          <a:lstStyle/>
          <a:p>
            <a:pPr>
              <a:lnSpc>
                <a:spcPct val="170000"/>
              </a:lnSpc>
            </a:pPr>
            <a:r>
              <a:rPr lang="en-US" sz="4400"/>
              <a:t>What is its purpose?</a:t>
            </a:r>
          </a:p>
          <a:p>
            <a:pPr>
              <a:lnSpc>
                <a:spcPct val="170000"/>
              </a:lnSpc>
            </a:pPr>
            <a:r>
              <a:rPr lang="en-US" sz="4400"/>
              <a:t>Why do we need it?</a:t>
            </a:r>
          </a:p>
          <a:p>
            <a:pPr>
              <a:lnSpc>
                <a:spcPct val="170000"/>
              </a:lnSpc>
            </a:pPr>
            <a:r>
              <a:rPr lang="en-US" sz="4400"/>
              <a:t>Why is it important?</a:t>
            </a:r>
          </a:p>
          <a:p>
            <a:pPr>
              <a:lnSpc>
                <a:spcPct val="170000"/>
              </a:lnSpc>
            </a:pPr>
            <a:r>
              <a:rPr lang="en-US" sz="4400"/>
              <a:t>Who will use it?</a:t>
            </a:r>
            <a:endParaRPr lang="en-AU" sz="4400"/>
          </a:p>
        </p:txBody>
      </p:sp>
    </p:spTree>
    <p:extLst>
      <p:ext uri="{BB962C8B-B14F-4D97-AF65-F5344CB8AC3E}">
        <p14:creationId xmlns:p14="http://schemas.microsoft.com/office/powerpoint/2010/main" val="423362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hospital room with a question mark above her head&#10;&#10;AI-generated content may be incorrect.">
            <a:extLst>
              <a:ext uri="{FF2B5EF4-FFF2-40B4-BE49-F238E27FC236}">
                <a16:creationId xmlns:a16="http://schemas.microsoft.com/office/drawing/2014/main" id="{C7D05E90-AC84-6018-DF10-4903D1BBA595}"/>
              </a:ext>
            </a:extLst>
          </p:cNvPr>
          <p:cNvPicPr>
            <a:picLocks noChangeAspect="1"/>
          </p:cNvPicPr>
          <p:nvPr/>
        </p:nvPicPr>
        <p:blipFill rotWithShape="1">
          <a:blip r:embed="rId2">
            <a:extLst>
              <a:ext uri="{28A0092B-C50C-407E-A947-70E740481C1C}">
                <a14:useLocalDpi xmlns:a14="http://schemas.microsoft.com/office/drawing/2010/main" val="0"/>
              </a:ext>
            </a:extLst>
          </a:blip>
          <a:srcRect l="22142" t="2718" r="11663" b="2718"/>
          <a:stretch>
            <a:fillRect/>
          </a:stretch>
        </p:blipFill>
        <p:spPr>
          <a:xfrm>
            <a:off x="1" y="10"/>
            <a:ext cx="6400799"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AFDDD4-8EEC-629E-33BA-D10C6EC6EDE8}"/>
              </a:ext>
            </a:extLst>
          </p:cNvPr>
          <p:cNvSpPr>
            <a:spLocks noGrp="1"/>
          </p:cNvSpPr>
          <p:nvPr>
            <p:ph type="title"/>
          </p:nvPr>
        </p:nvSpPr>
        <p:spPr>
          <a:xfrm>
            <a:off x="6790267" y="365125"/>
            <a:ext cx="5105399" cy="1506008"/>
          </a:xfrm>
        </p:spPr>
        <p:txBody>
          <a:bodyPr>
            <a:normAutofit/>
          </a:bodyPr>
          <a:lstStyle/>
          <a:p>
            <a:r>
              <a:rPr lang="en-AU" sz="3600">
                <a:solidFill>
                  <a:srgbClr val="05504B"/>
                </a:solidFill>
                <a:latin typeface="Arial" panose="020B0604020202020204" pitchFamily="34" charset="0"/>
                <a:cs typeface="Arial" panose="020B0604020202020204" pitchFamily="34" charset="0"/>
              </a:rPr>
              <a:t>Risk Register – User Stories (10 mins)</a:t>
            </a:r>
          </a:p>
        </p:txBody>
      </p:sp>
      <p:sp>
        <p:nvSpPr>
          <p:cNvPr id="3" name="Content Placeholder 2">
            <a:extLst>
              <a:ext uri="{FF2B5EF4-FFF2-40B4-BE49-F238E27FC236}">
                <a16:creationId xmlns:a16="http://schemas.microsoft.com/office/drawing/2014/main" id="{8ACE58E7-134F-ECFD-7176-4F2A0578FAAC}"/>
              </a:ext>
            </a:extLst>
          </p:cNvPr>
          <p:cNvSpPr>
            <a:spLocks noGrp="1"/>
          </p:cNvSpPr>
          <p:nvPr>
            <p:ph idx="1"/>
          </p:nvPr>
        </p:nvSpPr>
        <p:spPr>
          <a:xfrm>
            <a:off x="6854277" y="1871133"/>
            <a:ext cx="4973656" cy="4741334"/>
          </a:xfrm>
        </p:spPr>
        <p:txBody>
          <a:bodyPr>
            <a:normAutofit fontScale="92500" lnSpcReduction="10000"/>
          </a:bodyPr>
          <a:lstStyle/>
          <a:p>
            <a:pPr marL="0" indent="0">
              <a:buNone/>
            </a:pPr>
            <a:r>
              <a:rPr lang="en-US" sz="2400" b="1"/>
              <a:t>Activity:</a:t>
            </a:r>
            <a:r>
              <a:rPr lang="en-US" sz="2400"/>
              <a:t> Write user stories for the High-Risk &amp; Pressure Injury Register</a:t>
            </a:r>
            <a:br>
              <a:rPr lang="en-US" sz="2400"/>
            </a:br>
            <a:r>
              <a:rPr lang="en-US" sz="2400"/>
              <a:t>Format: </a:t>
            </a:r>
            <a:r>
              <a:rPr lang="en-US" sz="2400" i="1"/>
              <a:t>“As a ___, I want ___ so that ___.”</a:t>
            </a:r>
            <a:endParaRPr lang="en-US" sz="2400"/>
          </a:p>
          <a:p>
            <a:pPr marL="0" indent="0">
              <a:buNone/>
            </a:pPr>
            <a:r>
              <a:rPr lang="en-US" sz="2400" b="1"/>
              <a:t>Consider:</a:t>
            </a:r>
            <a:endParaRPr lang="en-US" sz="2400"/>
          </a:p>
          <a:p>
            <a:r>
              <a:rPr lang="en-US" sz="2400"/>
              <a:t>What information you need</a:t>
            </a:r>
          </a:p>
          <a:p>
            <a:r>
              <a:rPr lang="en-US" sz="2400"/>
              <a:t>What actions you take</a:t>
            </a:r>
          </a:p>
          <a:p>
            <a:r>
              <a:rPr lang="en-US" sz="2400"/>
              <a:t>What problems the register should solve</a:t>
            </a:r>
          </a:p>
          <a:p>
            <a:r>
              <a:rPr lang="en-US" sz="2400"/>
              <a:t>What helps during busy shifts</a:t>
            </a:r>
          </a:p>
          <a:p>
            <a:r>
              <a:rPr lang="en-US" sz="2400"/>
              <a:t>What keeps information accurate and up to date</a:t>
            </a:r>
          </a:p>
          <a:p>
            <a:r>
              <a:rPr lang="en-US" sz="2400"/>
              <a:t>What improves communication across roles</a:t>
            </a:r>
          </a:p>
          <a:p>
            <a:endParaRPr lang="en-AU" sz="1400"/>
          </a:p>
        </p:txBody>
      </p:sp>
    </p:spTree>
    <p:extLst>
      <p:ext uri="{BB962C8B-B14F-4D97-AF65-F5344CB8AC3E}">
        <p14:creationId xmlns:p14="http://schemas.microsoft.com/office/powerpoint/2010/main" val="923632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E7058-4F36-9C68-9C66-4489D5A43532}"/>
              </a:ext>
            </a:extLst>
          </p:cNvPr>
          <p:cNvSpPr>
            <a:spLocks noGrp="1"/>
          </p:cNvSpPr>
          <p:nvPr>
            <p:ph type="title"/>
          </p:nvPr>
        </p:nvSpPr>
        <p:spPr>
          <a:xfrm>
            <a:off x="479789" y="381001"/>
            <a:ext cx="5334197" cy="1353795"/>
          </a:xfrm>
        </p:spPr>
        <p:txBody>
          <a:bodyPr anchor="ctr">
            <a:normAutofit/>
          </a:bodyPr>
          <a:lstStyle/>
          <a:p>
            <a:r>
              <a:rPr lang="en-AU" sz="3600">
                <a:solidFill>
                  <a:srgbClr val="05504B"/>
                </a:solidFill>
                <a:latin typeface="Arial" panose="020B0604020202020204" pitchFamily="34" charset="0"/>
                <a:cs typeface="Arial" panose="020B0604020202020204" pitchFamily="34" charset="0"/>
              </a:rPr>
              <a:t>Format and Access </a:t>
            </a:r>
            <a:br>
              <a:rPr lang="en-AU" sz="3600">
                <a:solidFill>
                  <a:srgbClr val="05504B"/>
                </a:solidFill>
                <a:latin typeface="Arial" panose="020B0604020202020204" pitchFamily="34" charset="0"/>
                <a:cs typeface="Arial" panose="020B0604020202020204" pitchFamily="34" charset="0"/>
              </a:rPr>
            </a:br>
            <a:r>
              <a:rPr lang="en-AU" sz="3600">
                <a:solidFill>
                  <a:srgbClr val="05504B"/>
                </a:solidFill>
                <a:latin typeface="Arial" panose="020B0604020202020204" pitchFamily="34" charset="0"/>
                <a:cs typeface="Arial" panose="020B0604020202020204" pitchFamily="34" charset="0"/>
              </a:rPr>
              <a:t>(10 mins)</a:t>
            </a:r>
          </a:p>
        </p:txBody>
      </p:sp>
      <p:sp>
        <p:nvSpPr>
          <p:cNvPr id="3" name="Content Placeholder 2">
            <a:extLst>
              <a:ext uri="{FF2B5EF4-FFF2-40B4-BE49-F238E27FC236}">
                <a16:creationId xmlns:a16="http://schemas.microsoft.com/office/drawing/2014/main" id="{F16B9A79-EAFF-0D5C-E87D-D03CE5C53685}"/>
              </a:ext>
            </a:extLst>
          </p:cNvPr>
          <p:cNvSpPr>
            <a:spLocks noGrp="1"/>
          </p:cNvSpPr>
          <p:nvPr>
            <p:ph idx="1"/>
          </p:nvPr>
        </p:nvSpPr>
        <p:spPr>
          <a:xfrm>
            <a:off x="479789" y="1914768"/>
            <a:ext cx="5334197" cy="4434757"/>
          </a:xfrm>
        </p:spPr>
        <p:txBody>
          <a:bodyPr anchor="ctr">
            <a:normAutofit/>
          </a:bodyPr>
          <a:lstStyle/>
          <a:p>
            <a:r>
              <a:rPr lang="en-GB" sz="3600"/>
              <a:t>Digital vs Paper</a:t>
            </a:r>
          </a:p>
          <a:p>
            <a:r>
              <a:rPr lang="en-GB" sz="3600"/>
              <a:t>One register vs per area</a:t>
            </a:r>
          </a:p>
          <a:p>
            <a:r>
              <a:rPr lang="en-GB" sz="3600"/>
              <a:t>Where to be stored</a:t>
            </a:r>
          </a:p>
          <a:p>
            <a:r>
              <a:rPr lang="en-GB" sz="3600"/>
              <a:t>Accessibility for staff vs privacy for residents</a:t>
            </a:r>
          </a:p>
          <a:p>
            <a:r>
              <a:rPr lang="en-GB" sz="3600"/>
              <a:t>Vote on preferred format</a:t>
            </a:r>
            <a:endParaRPr lang="en-AU" sz="3600"/>
          </a:p>
          <a:p>
            <a:endParaRPr lang="en-AU" sz="2000"/>
          </a:p>
        </p:txBody>
      </p:sp>
      <p:pic>
        <p:nvPicPr>
          <p:cNvPr id="8" name="Picture 7" descr="A group of women in scrubs looking at papers&#10;&#10;AI-generated content may be incorrect.">
            <a:extLst>
              <a:ext uri="{FF2B5EF4-FFF2-40B4-BE49-F238E27FC236}">
                <a16:creationId xmlns:a16="http://schemas.microsoft.com/office/drawing/2014/main" id="{F46C4891-2190-7DE3-1B18-63BA2B0CBA20}"/>
              </a:ext>
            </a:extLst>
          </p:cNvPr>
          <p:cNvPicPr>
            <a:picLocks noChangeAspect="1"/>
          </p:cNvPicPr>
          <p:nvPr/>
        </p:nvPicPr>
        <p:blipFill>
          <a:blip r:embed="rId2">
            <a:extLst>
              <a:ext uri="{28A0092B-C50C-407E-A947-70E740481C1C}">
                <a14:useLocalDpi xmlns:a14="http://schemas.microsoft.com/office/drawing/2010/main" val="0"/>
              </a:ext>
            </a:extLst>
          </a:blip>
          <a:srcRect l="28163" r="1359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6470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9CB143-A057-ADCF-DFA0-04BD3DE61FB1}"/>
              </a:ext>
            </a:extLst>
          </p:cNvPr>
          <p:cNvSpPr>
            <a:spLocks noGrp="1"/>
          </p:cNvSpPr>
          <p:nvPr>
            <p:ph type="title"/>
          </p:nvPr>
        </p:nvSpPr>
        <p:spPr>
          <a:xfrm>
            <a:off x="6189595" y="379008"/>
            <a:ext cx="5089671" cy="1039594"/>
          </a:xfrm>
        </p:spPr>
        <p:txBody>
          <a:bodyPr anchor="b">
            <a:normAutofit fontScale="90000"/>
          </a:bodyPr>
          <a:lstStyle/>
          <a:p>
            <a:r>
              <a:rPr lang="en-AU" sz="4000">
                <a:solidFill>
                  <a:srgbClr val="05504B"/>
                </a:solidFill>
                <a:latin typeface="Arial" panose="020B0604020202020204" pitchFamily="34" charset="0"/>
                <a:cs typeface="Arial" panose="020B0604020202020204" pitchFamily="34" charset="0"/>
              </a:rPr>
              <a:t>Information to Include (10 mins)</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different shapes and colors&#10;&#10;AI-generated content may be incorrect.">
            <a:extLst>
              <a:ext uri="{FF2B5EF4-FFF2-40B4-BE49-F238E27FC236}">
                <a16:creationId xmlns:a16="http://schemas.microsoft.com/office/drawing/2014/main" id="{7C5DE39C-228F-A386-5D39-559689C2404A}"/>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A483F97-F796-31CF-7837-0FECFF53169E}"/>
              </a:ext>
            </a:extLst>
          </p:cNvPr>
          <p:cNvSpPr>
            <a:spLocks noGrp="1"/>
          </p:cNvSpPr>
          <p:nvPr>
            <p:ph idx="1"/>
          </p:nvPr>
        </p:nvSpPr>
        <p:spPr>
          <a:xfrm>
            <a:off x="6156379" y="1884131"/>
            <a:ext cx="5429781" cy="4594861"/>
          </a:xfrm>
        </p:spPr>
        <p:txBody>
          <a:bodyPr anchor="t">
            <a:normAutofit fontScale="92500" lnSpcReduction="10000"/>
          </a:bodyPr>
          <a:lstStyle/>
          <a:p>
            <a:r>
              <a:rPr lang="en-US" sz="3200"/>
              <a:t>Write one item per sticky note (e.g., resident name, risk level).</a:t>
            </a:r>
          </a:p>
          <a:p>
            <a:r>
              <a:rPr lang="en-US" sz="3200"/>
              <a:t>Post on flip chart labelled 'Possible Register Fields'.</a:t>
            </a:r>
          </a:p>
          <a:p>
            <a:r>
              <a:rPr lang="en-US" sz="3200"/>
              <a:t>Vote using dots:</a:t>
            </a:r>
          </a:p>
          <a:p>
            <a:pPr lvl="1"/>
            <a:r>
              <a:rPr lang="en-US" sz="2800" err="1"/>
              <a:t>Colour</a:t>
            </a:r>
            <a:r>
              <a:rPr lang="en-US" sz="2800"/>
              <a:t> - Essential </a:t>
            </a:r>
          </a:p>
          <a:p>
            <a:pPr lvl="1"/>
            <a:r>
              <a:rPr lang="en-US" sz="2800" err="1"/>
              <a:t>Colour</a:t>
            </a:r>
            <a:r>
              <a:rPr lang="en-US" sz="2800"/>
              <a:t> - Nice to have</a:t>
            </a:r>
          </a:p>
          <a:p>
            <a:r>
              <a:rPr lang="en-US" sz="3200"/>
              <a:t>Group similar ideas and discuss top voted essentials.</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5F3-46D4-94FD-BD36-7EB47EFAADB5}"/>
              </a:ext>
            </a:extLst>
          </p:cNvPr>
          <p:cNvSpPr>
            <a:spLocks noGrp="1"/>
          </p:cNvSpPr>
          <p:nvPr>
            <p:ph type="title"/>
          </p:nvPr>
        </p:nvSpPr>
        <p:spPr>
          <a:xfrm>
            <a:off x="6417733" y="259802"/>
            <a:ext cx="5291663" cy="1218622"/>
          </a:xfrm>
        </p:spPr>
        <p:txBody>
          <a:bodyPr anchor="b">
            <a:normAutofit/>
          </a:bodyPr>
          <a:lstStyle/>
          <a:p>
            <a:r>
              <a:rPr lang="en-AU" sz="3600">
                <a:solidFill>
                  <a:srgbClr val="05504B"/>
                </a:solidFill>
                <a:latin typeface="Arial" panose="020B0604020202020204" pitchFamily="34" charset="0"/>
                <a:cs typeface="Arial" panose="020B0604020202020204" pitchFamily="34" charset="0"/>
              </a:rPr>
              <a:t>Maintenance and Accountability (10 mins)</a:t>
            </a:r>
          </a:p>
        </p:txBody>
      </p:sp>
      <p:pic>
        <p:nvPicPr>
          <p:cNvPr id="5" name="Picture 4">
            <a:extLst>
              <a:ext uri="{FF2B5EF4-FFF2-40B4-BE49-F238E27FC236}">
                <a16:creationId xmlns:a16="http://schemas.microsoft.com/office/drawing/2014/main" id="{524E3CD7-5201-449A-DD33-4C27B75C1F1C}"/>
              </a:ext>
            </a:extLst>
          </p:cNvPr>
          <p:cNvPicPr>
            <a:picLocks noChangeAspect="1"/>
          </p:cNvPicPr>
          <p:nvPr/>
        </p:nvPicPr>
        <p:blipFill>
          <a:blip r:embed="rId2">
            <a:extLst>
              <a:ext uri="{28A0092B-C50C-407E-A947-70E740481C1C}">
                <a14:useLocalDpi xmlns:a14="http://schemas.microsoft.com/office/drawing/2010/main" val="0"/>
              </a:ext>
            </a:extLst>
          </a:blip>
          <a:srcRect l="16659" r="1665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390F59F-7557-7FA1-9627-1B68E73583DE}"/>
              </a:ext>
            </a:extLst>
          </p:cNvPr>
          <p:cNvSpPr>
            <a:spLocks noGrp="1"/>
          </p:cNvSpPr>
          <p:nvPr>
            <p:ph idx="1"/>
          </p:nvPr>
        </p:nvSpPr>
        <p:spPr>
          <a:xfrm>
            <a:off x="6417733" y="1888219"/>
            <a:ext cx="5291663" cy="4623676"/>
          </a:xfrm>
        </p:spPr>
        <p:txBody>
          <a:bodyPr>
            <a:normAutofit fontScale="40000" lnSpcReduction="20000"/>
          </a:bodyPr>
          <a:lstStyle/>
          <a:p>
            <a:pPr>
              <a:lnSpc>
                <a:spcPct val="160000"/>
              </a:lnSpc>
            </a:pPr>
            <a:r>
              <a:rPr lang="en-US" sz="6000"/>
              <a:t>Who updates the register and how often?</a:t>
            </a:r>
          </a:p>
          <a:p>
            <a:pPr>
              <a:lnSpc>
                <a:spcPct val="160000"/>
              </a:lnSpc>
            </a:pPr>
            <a:r>
              <a:rPr lang="en-US" sz="6000"/>
              <a:t>Agree on practical ownership and oversight.</a:t>
            </a:r>
          </a:p>
          <a:p>
            <a:pPr>
              <a:lnSpc>
                <a:spcPct val="160000"/>
              </a:lnSpc>
            </a:pPr>
            <a:r>
              <a:rPr lang="en-US" sz="6000"/>
              <a:t>Who will be responsible for checking accuracy?</a:t>
            </a:r>
          </a:p>
          <a:p>
            <a:pPr>
              <a:lnSpc>
                <a:spcPct val="160000"/>
              </a:lnSpc>
            </a:pPr>
            <a:r>
              <a:rPr lang="en-US" sz="6000"/>
              <a:t>Vote on preferred responsibility options.</a:t>
            </a:r>
          </a:p>
          <a:p>
            <a:endParaRPr lang="en-AU" sz="1800"/>
          </a:p>
        </p:txBody>
      </p:sp>
    </p:spTree>
    <p:extLst>
      <p:ext uri="{BB962C8B-B14F-4D97-AF65-F5344CB8AC3E}">
        <p14:creationId xmlns:p14="http://schemas.microsoft.com/office/powerpoint/2010/main" val="61968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5F74305-FF3E-FD58-095A-40E911D3F693}"/>
              </a:ext>
            </a:extLst>
          </p:cNvPr>
          <p:cNvPicPr>
            <a:picLocks noChangeAspect="1"/>
          </p:cNvPicPr>
          <p:nvPr/>
        </p:nvPicPr>
        <p:blipFill>
          <a:blip r:embed="rId2">
            <a:extLst>
              <a:ext uri="{28A0092B-C50C-407E-A947-70E740481C1C}">
                <a14:useLocalDpi xmlns:a14="http://schemas.microsoft.com/office/drawing/2010/main" val="0"/>
              </a:ext>
            </a:extLst>
          </a:blip>
          <a:srcRect t="2718" b="2718"/>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8C6A75-0297-D9B5-52A2-0482E8C72895}"/>
              </a:ext>
            </a:extLst>
          </p:cNvPr>
          <p:cNvSpPr>
            <a:spLocks noGrp="1"/>
          </p:cNvSpPr>
          <p:nvPr>
            <p:ph type="title"/>
          </p:nvPr>
        </p:nvSpPr>
        <p:spPr>
          <a:xfrm>
            <a:off x="447011" y="365125"/>
            <a:ext cx="4825744" cy="1250030"/>
          </a:xfrm>
        </p:spPr>
        <p:txBody>
          <a:bodyPr>
            <a:normAutofit fontScale="90000"/>
          </a:bodyPr>
          <a:lstStyle/>
          <a:p>
            <a:r>
              <a:rPr lang="en-AU" sz="4000">
                <a:solidFill>
                  <a:srgbClr val="05504B"/>
                </a:solidFill>
                <a:latin typeface="Arial" panose="020B0604020202020204" pitchFamily="34" charset="0"/>
                <a:cs typeface="Arial" panose="020B0604020202020204" pitchFamily="34" charset="0"/>
              </a:rPr>
              <a:t>Design Brainstorming</a:t>
            </a:r>
            <a:br>
              <a:rPr lang="en-AU" sz="4000">
                <a:solidFill>
                  <a:srgbClr val="05504B"/>
                </a:solidFill>
                <a:latin typeface="Arial" panose="020B0604020202020204" pitchFamily="34" charset="0"/>
                <a:cs typeface="Arial" panose="020B0604020202020204" pitchFamily="34" charset="0"/>
              </a:rPr>
            </a:br>
            <a:r>
              <a:rPr lang="en-AU" sz="4000">
                <a:solidFill>
                  <a:srgbClr val="05504B"/>
                </a:solidFill>
                <a:latin typeface="Arial" panose="020B0604020202020204" pitchFamily="34" charset="0"/>
                <a:cs typeface="Arial" panose="020B0604020202020204" pitchFamily="34" charset="0"/>
              </a:rPr>
              <a:t>(10 mins)</a:t>
            </a:r>
          </a:p>
        </p:txBody>
      </p:sp>
      <p:sp>
        <p:nvSpPr>
          <p:cNvPr id="4" name="Rectangle 1">
            <a:extLst>
              <a:ext uri="{FF2B5EF4-FFF2-40B4-BE49-F238E27FC236}">
                <a16:creationId xmlns:a16="http://schemas.microsoft.com/office/drawing/2014/main" id="{83AAB706-8A2C-0F9D-87BB-C923A6A8B156}"/>
              </a:ext>
            </a:extLst>
          </p:cNvPr>
          <p:cNvSpPr>
            <a:spLocks noGrp="1" noChangeArrowheads="1"/>
          </p:cNvSpPr>
          <p:nvPr>
            <p:ph idx="1"/>
          </p:nvPr>
        </p:nvSpPr>
        <p:spPr bwMode="auto">
          <a:xfrm>
            <a:off x="447011" y="1980269"/>
            <a:ext cx="5372675" cy="45126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200"/>
              <a:t>Use flip chart to mock up register examples.</a:t>
            </a:r>
          </a:p>
          <a:p>
            <a:r>
              <a:rPr lang="en-US" sz="3200"/>
              <a:t>Consider essential fields, </a:t>
            </a:r>
            <a:r>
              <a:rPr lang="en-US" sz="3200" err="1"/>
              <a:t>colours</a:t>
            </a:r>
            <a:r>
              <a:rPr lang="en-US" sz="3200"/>
              <a:t>, layout.</a:t>
            </a:r>
          </a:p>
          <a:p>
            <a:r>
              <a:rPr lang="en-US" sz="3200"/>
              <a:t>Drop down lists vs free text.</a:t>
            </a:r>
          </a:p>
          <a:p>
            <a:r>
              <a:rPr lang="en-US" sz="3200"/>
              <a:t>Vote on preferred design</a:t>
            </a:r>
          </a:p>
        </p:txBody>
      </p:sp>
    </p:spTree>
    <p:extLst>
      <p:ext uri="{BB962C8B-B14F-4D97-AF65-F5344CB8AC3E}">
        <p14:creationId xmlns:p14="http://schemas.microsoft.com/office/powerpoint/2010/main" val="367326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F9453C8-818E-0338-D499-819ABC9C1348}"/>
              </a:ext>
            </a:extLst>
          </p:cNvPr>
          <p:cNvPicPr>
            <a:picLocks noChangeAspect="1"/>
          </p:cNvPicPr>
          <p:nvPr/>
        </p:nvPicPr>
        <p:blipFill>
          <a:blip r:embed="rId2">
            <a:extLst>
              <a:ext uri="{28A0092B-C50C-407E-A947-70E740481C1C}">
                <a14:useLocalDpi xmlns:a14="http://schemas.microsoft.com/office/drawing/2010/main" val="0"/>
              </a:ext>
            </a:extLst>
          </a:blip>
          <a:srcRect t="2718" b="2718"/>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ECB6FA-2516-8C7D-3B28-F92A3DC1A7C2}"/>
              </a:ext>
            </a:extLst>
          </p:cNvPr>
          <p:cNvSpPr>
            <a:spLocks noGrp="1"/>
          </p:cNvSpPr>
          <p:nvPr>
            <p:ph type="title"/>
          </p:nvPr>
        </p:nvSpPr>
        <p:spPr>
          <a:xfrm>
            <a:off x="6725540" y="277739"/>
            <a:ext cx="4636805" cy="1344034"/>
          </a:xfrm>
        </p:spPr>
        <p:txBody>
          <a:bodyPr>
            <a:normAutofit/>
          </a:bodyPr>
          <a:lstStyle/>
          <a:p>
            <a:r>
              <a:rPr lang="en-AU" sz="3600">
                <a:solidFill>
                  <a:srgbClr val="05504B"/>
                </a:solidFill>
                <a:latin typeface="Arial" panose="020B0604020202020204" pitchFamily="34" charset="0"/>
                <a:cs typeface="Arial" panose="020B0604020202020204" pitchFamily="34" charset="0"/>
              </a:rPr>
              <a:t>Visual Indicators </a:t>
            </a:r>
            <a:br>
              <a:rPr lang="en-AU" sz="3600">
                <a:solidFill>
                  <a:srgbClr val="05504B"/>
                </a:solidFill>
                <a:latin typeface="Arial" panose="020B0604020202020204" pitchFamily="34" charset="0"/>
                <a:cs typeface="Arial" panose="020B0604020202020204" pitchFamily="34" charset="0"/>
              </a:rPr>
            </a:br>
            <a:r>
              <a:rPr lang="en-AU" sz="3600">
                <a:solidFill>
                  <a:srgbClr val="05504B"/>
                </a:solidFill>
                <a:latin typeface="Arial" panose="020B0604020202020204" pitchFamily="34" charset="0"/>
                <a:cs typeface="Arial" panose="020B0604020202020204" pitchFamily="34" charset="0"/>
              </a:rPr>
              <a:t>(10 mins)</a:t>
            </a:r>
          </a:p>
        </p:txBody>
      </p:sp>
      <p:sp>
        <p:nvSpPr>
          <p:cNvPr id="4" name="Rectangle 1">
            <a:extLst>
              <a:ext uri="{FF2B5EF4-FFF2-40B4-BE49-F238E27FC236}">
                <a16:creationId xmlns:a16="http://schemas.microsoft.com/office/drawing/2014/main" id="{3051B88F-7D09-75A2-AA4C-009B83216109}"/>
              </a:ext>
            </a:extLst>
          </p:cNvPr>
          <p:cNvSpPr>
            <a:spLocks noGrp="1" noChangeArrowheads="1"/>
          </p:cNvSpPr>
          <p:nvPr>
            <p:ph idx="1"/>
          </p:nvPr>
        </p:nvSpPr>
        <p:spPr bwMode="auto">
          <a:xfrm>
            <a:off x="6802453" y="1818903"/>
            <a:ext cx="5101839" cy="488954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600"/>
              <a:t>What is its purpose?</a:t>
            </a:r>
          </a:p>
          <a:p>
            <a:r>
              <a:rPr lang="en-US" sz="3600"/>
              <a:t>Why do we need it?</a:t>
            </a:r>
          </a:p>
          <a:p>
            <a:r>
              <a:rPr lang="en-US" sz="3600"/>
              <a:t>Why is it important?</a:t>
            </a:r>
          </a:p>
          <a:p>
            <a:r>
              <a:rPr lang="en-US" sz="3600"/>
              <a:t>Who will use it?</a:t>
            </a:r>
            <a:endParaRPr lang="en-AU" sz="3600"/>
          </a:p>
          <a:p>
            <a:r>
              <a:rPr lang="en-AU" sz="3600"/>
              <a:t>What are our design principles? </a:t>
            </a:r>
            <a:r>
              <a:rPr lang="en-AU" sz="3600" err="1"/>
              <a:t>ie</a:t>
            </a:r>
            <a:r>
              <a:rPr lang="en-AU" sz="3600"/>
              <a:t> respectful for residents</a:t>
            </a:r>
          </a:p>
        </p:txBody>
      </p:sp>
    </p:spTree>
    <p:extLst>
      <p:ext uri="{BB962C8B-B14F-4D97-AF65-F5344CB8AC3E}">
        <p14:creationId xmlns:p14="http://schemas.microsoft.com/office/powerpoint/2010/main" val="1298228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EBC10-6079-D508-6B83-34D910F9E9F5}"/>
              </a:ext>
            </a:extLst>
          </p:cNvPr>
          <p:cNvSpPr>
            <a:spLocks noGrp="1"/>
          </p:cNvSpPr>
          <p:nvPr>
            <p:ph type="title"/>
          </p:nvPr>
        </p:nvSpPr>
        <p:spPr>
          <a:xfrm>
            <a:off x="838201" y="365125"/>
            <a:ext cx="5251316" cy="1287135"/>
          </a:xfrm>
        </p:spPr>
        <p:txBody>
          <a:bodyPr>
            <a:normAutofit/>
          </a:bodyPr>
          <a:lstStyle/>
          <a:p>
            <a:r>
              <a:rPr lang="en-AU" sz="3600">
                <a:solidFill>
                  <a:srgbClr val="05504B"/>
                </a:solidFill>
                <a:latin typeface="Arial" panose="020B0604020202020204" pitchFamily="34" charset="0"/>
                <a:cs typeface="Arial" panose="020B0604020202020204" pitchFamily="34" charset="0"/>
              </a:rPr>
              <a:t>Design Brainstorming (15 mins)</a:t>
            </a:r>
          </a:p>
        </p:txBody>
      </p:sp>
      <p:sp>
        <p:nvSpPr>
          <p:cNvPr id="4" name="Rectangle 1">
            <a:extLst>
              <a:ext uri="{FF2B5EF4-FFF2-40B4-BE49-F238E27FC236}">
                <a16:creationId xmlns:a16="http://schemas.microsoft.com/office/drawing/2014/main" id="{31F5B7B4-0AB5-DD13-615E-FEAE6614DAA5}"/>
              </a:ext>
            </a:extLst>
          </p:cNvPr>
          <p:cNvSpPr>
            <a:spLocks noGrp="1" noChangeArrowheads="1"/>
          </p:cNvSpPr>
          <p:nvPr>
            <p:ph idx="1"/>
          </p:nvPr>
        </p:nvSpPr>
        <p:spPr bwMode="auto">
          <a:xfrm>
            <a:off x="838200" y="1652260"/>
            <a:ext cx="5571146" cy="45247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200"/>
              <a:t>Sketch or describe ideas for what indicators could look like.</a:t>
            </a:r>
          </a:p>
          <a:p>
            <a:r>
              <a:rPr lang="en-US" sz="3200"/>
              <a:t>Consider </a:t>
            </a:r>
            <a:r>
              <a:rPr lang="en-US" sz="3200" err="1"/>
              <a:t>colours</a:t>
            </a:r>
            <a:r>
              <a:rPr lang="en-US" sz="3200"/>
              <a:t>, symbols, shapes, and placement.</a:t>
            </a:r>
          </a:p>
          <a:p>
            <a:r>
              <a:rPr lang="en-US" sz="3200"/>
              <a:t>Different for High Risk vs Active PI?</a:t>
            </a:r>
          </a:p>
          <a:p>
            <a:r>
              <a:rPr lang="en-US" sz="3200"/>
              <a:t>Vote on preferred design and placement ideas.</a:t>
            </a:r>
          </a:p>
        </p:txBody>
      </p:sp>
      <p:pic>
        <p:nvPicPr>
          <p:cNvPr id="6" name="Picture 5">
            <a:extLst>
              <a:ext uri="{FF2B5EF4-FFF2-40B4-BE49-F238E27FC236}">
                <a16:creationId xmlns:a16="http://schemas.microsoft.com/office/drawing/2014/main" id="{295113F0-A05A-7E82-0F74-8A8A44853AFD}"/>
              </a:ext>
            </a:extLst>
          </p:cNvPr>
          <p:cNvPicPr>
            <a:picLocks noChangeAspect="1"/>
          </p:cNvPicPr>
          <p:nvPr/>
        </p:nvPicPr>
        <p:blipFill>
          <a:blip r:embed="rId2">
            <a:extLst>
              <a:ext uri="{28A0092B-C50C-407E-A947-70E740481C1C}">
                <a14:useLocalDpi xmlns:a14="http://schemas.microsoft.com/office/drawing/2010/main" val="0"/>
              </a:ext>
            </a:extLst>
          </a:blip>
          <a:srcRect l="17395" r="1739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6346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3249FB-5060-0148-75D8-C8D58176331B}"/>
              </a:ext>
            </a:extLst>
          </p:cNvPr>
          <p:cNvPicPr>
            <a:picLocks noChangeAspect="1"/>
          </p:cNvPicPr>
          <p:nvPr/>
        </p:nvPicPr>
        <p:blipFill>
          <a:blip r:embed="rId2">
            <a:extLst>
              <a:ext uri="{28A0092B-C50C-407E-A947-70E740481C1C}">
                <a14:useLocalDpi xmlns:a14="http://schemas.microsoft.com/office/drawing/2010/main" val="0"/>
              </a:ext>
            </a:extLst>
          </a:blip>
          <a:srcRect l="16315" r="16315"/>
          <a:stretch/>
        </p:blipFill>
        <p:spPr>
          <a:xfrm>
            <a:off x="-65885" y="0"/>
            <a:ext cx="6160360"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F96CA-DA3C-6EEF-68E2-E3ABD9056915}"/>
              </a:ext>
            </a:extLst>
          </p:cNvPr>
          <p:cNvSpPr>
            <a:spLocks noGrp="1"/>
          </p:cNvSpPr>
          <p:nvPr>
            <p:ph type="title"/>
          </p:nvPr>
        </p:nvSpPr>
        <p:spPr>
          <a:xfrm>
            <a:off x="6336834" y="280697"/>
            <a:ext cx="4882661" cy="1472467"/>
          </a:xfrm>
        </p:spPr>
        <p:txBody>
          <a:bodyPr>
            <a:normAutofit fontScale="90000"/>
          </a:bodyPr>
          <a:lstStyle/>
          <a:p>
            <a:r>
              <a:rPr lang="en-AU" sz="4000">
                <a:solidFill>
                  <a:srgbClr val="05504B"/>
                </a:solidFill>
                <a:latin typeface="Arial" panose="020B0604020202020204" pitchFamily="34" charset="0"/>
                <a:cs typeface="Arial" panose="020B0604020202020204" pitchFamily="34" charset="0"/>
              </a:rPr>
              <a:t>Implementation and Maintenance (10 min)</a:t>
            </a:r>
          </a:p>
        </p:txBody>
      </p:sp>
      <p:sp>
        <p:nvSpPr>
          <p:cNvPr id="4" name="Rectangle 1">
            <a:extLst>
              <a:ext uri="{FF2B5EF4-FFF2-40B4-BE49-F238E27FC236}">
                <a16:creationId xmlns:a16="http://schemas.microsoft.com/office/drawing/2014/main" id="{313F41F6-1883-1AFB-A67C-E76A01D2345E}"/>
              </a:ext>
            </a:extLst>
          </p:cNvPr>
          <p:cNvSpPr>
            <a:spLocks noGrp="1" noChangeArrowheads="1"/>
          </p:cNvSpPr>
          <p:nvPr>
            <p:ph idx="1"/>
          </p:nvPr>
        </p:nvSpPr>
        <p:spPr bwMode="auto">
          <a:xfrm>
            <a:off x="6457191" y="1959415"/>
            <a:ext cx="5359671" cy="46963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a:lnSpc>
                <a:spcPct val="150000"/>
              </a:lnSpc>
            </a:pPr>
            <a:r>
              <a:rPr lang="en-US" dirty="0"/>
              <a:t>Who is responsible for placing and updating indicators?</a:t>
            </a:r>
          </a:p>
          <a:p>
            <a:pPr>
              <a:lnSpc>
                <a:spcPct val="150000"/>
              </a:lnSpc>
            </a:pPr>
            <a:r>
              <a:rPr lang="en-US" dirty="0"/>
              <a:t>When are changes made (after reassessment, wound healing)?</a:t>
            </a:r>
          </a:p>
          <a:p>
            <a:pPr>
              <a:lnSpc>
                <a:spcPct val="150000"/>
              </a:lnSpc>
            </a:pPr>
            <a:r>
              <a:rPr lang="en-US" dirty="0"/>
              <a:t>Agree on process for consistency across shifts.</a:t>
            </a:r>
          </a:p>
        </p:txBody>
      </p:sp>
    </p:spTree>
    <p:extLst>
      <p:ext uri="{BB962C8B-B14F-4D97-AF65-F5344CB8AC3E}">
        <p14:creationId xmlns:p14="http://schemas.microsoft.com/office/powerpoint/2010/main" val="237210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22338-0AE3-7D59-818F-ED8F67677A55}"/>
              </a:ext>
            </a:extLst>
          </p:cNvPr>
          <p:cNvSpPr>
            <a:spLocks noGrp="1"/>
          </p:cNvSpPr>
          <p:nvPr>
            <p:ph type="title"/>
          </p:nvPr>
        </p:nvSpPr>
        <p:spPr>
          <a:xfrm>
            <a:off x="6358069" y="253527"/>
            <a:ext cx="4922377" cy="1425722"/>
          </a:xfrm>
        </p:spPr>
        <p:txBody>
          <a:bodyPr anchor="ctr">
            <a:noAutofit/>
          </a:bodyPr>
          <a:lstStyle/>
          <a:p>
            <a:r>
              <a:rPr lang="en-AU" sz="4000">
                <a:solidFill>
                  <a:srgbClr val="05504B"/>
                </a:solidFill>
                <a:latin typeface="Arial" panose="020B0604020202020204" pitchFamily="34" charset="0"/>
                <a:cs typeface="Arial" panose="020B0604020202020204" pitchFamily="34" charset="0"/>
              </a:rPr>
              <a:t>Wrap-Up and </a:t>
            </a:r>
            <a:br>
              <a:rPr lang="en-AU" sz="4000">
                <a:solidFill>
                  <a:srgbClr val="05504B"/>
                </a:solidFill>
                <a:latin typeface="Arial" panose="020B0604020202020204" pitchFamily="34" charset="0"/>
                <a:cs typeface="Arial" panose="020B0604020202020204" pitchFamily="34" charset="0"/>
              </a:rPr>
            </a:br>
            <a:r>
              <a:rPr lang="en-AU" sz="4000">
                <a:solidFill>
                  <a:srgbClr val="05504B"/>
                </a:solidFill>
                <a:latin typeface="Arial" panose="020B0604020202020204" pitchFamily="34" charset="0"/>
                <a:cs typeface="Arial" panose="020B0604020202020204" pitchFamily="34" charset="0"/>
              </a:rPr>
              <a:t>Next Steps (10 min)</a:t>
            </a:r>
          </a:p>
        </p:txBody>
      </p:sp>
      <p:pic>
        <p:nvPicPr>
          <p:cNvPr id="6" name="Picture 5">
            <a:extLst>
              <a:ext uri="{FF2B5EF4-FFF2-40B4-BE49-F238E27FC236}">
                <a16:creationId xmlns:a16="http://schemas.microsoft.com/office/drawing/2014/main" id="{C844F296-C453-E75B-AF2C-FBE6D99B263D}"/>
              </a:ext>
            </a:extLst>
          </p:cNvPr>
          <p:cNvPicPr>
            <a:picLocks noChangeAspect="1"/>
          </p:cNvPicPr>
          <p:nvPr/>
        </p:nvPicPr>
        <p:blipFill>
          <a:blip r:embed="rId2">
            <a:extLst>
              <a:ext uri="{28A0092B-C50C-407E-A947-70E740481C1C}">
                <a14:useLocalDpi xmlns:a14="http://schemas.microsoft.com/office/drawing/2010/main" val="0"/>
              </a:ext>
            </a:extLst>
          </a:blip>
          <a:srcRect l="16667" r="16667"/>
          <a:stretch/>
        </p:blipFill>
        <p:spPr>
          <a:xfrm>
            <a:off x="-1" y="-2"/>
            <a:ext cx="6096001" cy="6858002"/>
          </a:xfrm>
          <a:prstGeom prst="rect">
            <a:avLst/>
          </a:prstGeom>
        </p:spPr>
      </p:pic>
      <p:sp>
        <p:nvSpPr>
          <p:cNvPr id="4" name="Rectangle 1">
            <a:extLst>
              <a:ext uri="{FF2B5EF4-FFF2-40B4-BE49-F238E27FC236}">
                <a16:creationId xmlns:a16="http://schemas.microsoft.com/office/drawing/2014/main" id="{4A1EE7C3-3CBE-B49A-9335-5E54DA8F5F95}"/>
              </a:ext>
            </a:extLst>
          </p:cNvPr>
          <p:cNvSpPr>
            <a:spLocks noGrp="1" noChangeArrowheads="1"/>
          </p:cNvSpPr>
          <p:nvPr>
            <p:ph idx="1"/>
          </p:nvPr>
        </p:nvSpPr>
        <p:spPr bwMode="auto">
          <a:xfrm>
            <a:off x="6504305" y="1679250"/>
            <a:ext cx="4776141" cy="486683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1000"/>
              </a:spcAft>
            </a:pPr>
            <a:r>
              <a:rPr lang="en-US" altLang="en-US">
                <a:latin typeface="Arial" panose="020B0604020202020204" pitchFamily="34" charset="0"/>
              </a:rPr>
              <a:t>Review key design for tools</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Draft templates will be created</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Templates will be piloted</a:t>
            </a:r>
          </a:p>
          <a:p>
            <a:pPr eaLnBrk="0" fontAlgn="base" hangingPunct="0">
              <a:spcBef>
                <a:spcPct val="0"/>
              </a:spcBef>
              <a:spcAft>
                <a:spcPts val="1000"/>
              </a:spcAft>
            </a:pPr>
            <a:r>
              <a:rPr lang="en-US" altLang="en-US">
                <a:latin typeface="Arial" panose="020B0604020202020204" pitchFamily="34" charset="0"/>
              </a:rPr>
              <a:t>Feedback received</a:t>
            </a:r>
          </a:p>
          <a:p>
            <a:pPr eaLnBrk="0" fontAlgn="base" hangingPunct="0">
              <a:spcBef>
                <a:spcPct val="0"/>
              </a:spcBef>
              <a:spcAft>
                <a:spcPts val="1000"/>
              </a:spcAft>
            </a:pPr>
            <a:r>
              <a:rPr kumimoji="0" lang="en-US" altLang="en-US" b="0" i="0" u="none" strike="noStrike" cap="none" normalizeH="0" baseline="0">
                <a:ln>
                  <a:noFill/>
                </a:ln>
                <a:effectLst/>
                <a:latin typeface="Arial" panose="020B0604020202020204" pitchFamily="34" charset="0"/>
              </a:rPr>
              <a:t>Tools finalized</a:t>
            </a:r>
          </a:p>
          <a:p>
            <a:pPr eaLnBrk="0" fontAlgn="base" hangingPunct="0">
              <a:spcBef>
                <a:spcPct val="0"/>
              </a:spcBef>
              <a:spcAft>
                <a:spcPts val="1000"/>
              </a:spcAft>
            </a:pPr>
            <a:r>
              <a:rPr lang="en-US" altLang="en-US">
                <a:latin typeface="Arial" panose="020B0604020202020204" pitchFamily="34" charset="0"/>
              </a:rPr>
              <a:t>Tools launched</a:t>
            </a:r>
          </a:p>
          <a:p>
            <a:pPr eaLnBrk="0" fontAlgn="base" hangingPunct="0">
              <a:spcBef>
                <a:spcPct val="0"/>
              </a:spcBef>
              <a:spcAft>
                <a:spcPts val="1000"/>
              </a:spcAft>
            </a:pPr>
            <a:r>
              <a:rPr lang="en-US" altLang="en-US">
                <a:latin typeface="Arial" panose="020B0604020202020204" pitchFamily="34" charset="0"/>
              </a:rPr>
              <a:t>Monitor use of tools</a:t>
            </a:r>
            <a:endParaRPr kumimoji="0" lang="en-US" altLang="en-US" b="0" i="0" u="none" strike="noStrike" cap="none" normalizeH="0" baseline="0">
              <a:ln>
                <a:noFill/>
              </a:ln>
              <a:effectLst/>
              <a:latin typeface="Arial" panose="020B0604020202020204" pitchFamily="34" charset="0"/>
            </a:endParaRPr>
          </a:p>
        </p:txBody>
      </p:sp>
    </p:spTree>
    <p:extLst>
      <p:ext uri="{BB962C8B-B14F-4D97-AF65-F5344CB8AC3E}">
        <p14:creationId xmlns:p14="http://schemas.microsoft.com/office/powerpoint/2010/main" val="3308369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5332C1-0F48-5189-86B2-F8174A29C3A0}"/>
              </a:ext>
            </a:extLst>
          </p:cNvPr>
          <p:cNvPicPr>
            <a:picLocks noChangeAspect="1"/>
          </p:cNvPicPr>
          <p:nvPr/>
        </p:nvPicPr>
        <p:blipFill>
          <a:blip r:embed="rId2"/>
          <a:stretch>
            <a:fillRect/>
          </a:stretch>
        </p:blipFill>
        <p:spPr>
          <a:xfrm>
            <a:off x="2246052" y="0"/>
            <a:ext cx="6906826" cy="7076466"/>
          </a:xfrm>
          <a:prstGeom prst="rect">
            <a:avLst/>
          </a:prstGeom>
        </p:spPr>
      </p:pic>
    </p:spTree>
    <p:extLst>
      <p:ext uri="{BB962C8B-B14F-4D97-AF65-F5344CB8AC3E}">
        <p14:creationId xmlns:p14="http://schemas.microsoft.com/office/powerpoint/2010/main" val="364088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a:solidFill>
                  <a:srgbClr val="05504B"/>
                </a:solidFill>
                <a:latin typeface="Arial" panose="020B0604020202020204" pitchFamily="34" charset="0"/>
                <a:cs typeface="Arial" panose="020B0604020202020204" pitchFamily="34" charset="0"/>
              </a:rPr>
              <a:t>Thank You</a:t>
            </a:r>
            <a:endParaRPr lang="en-AU" sz="480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B0E02F-9530-459E-88F4-2C3F084CCF78}">
  <ds:schemaRefs>
    <ds:schemaRef ds:uri="a6b565c8-0382-4bba-b97a-289cc51116fa"/>
    <ds:schemaRef ds:uri="http://schemas.microsoft.com/sharepoint/v3"/>
    <ds:schemaRef ds:uri="http://schemas.microsoft.com/office/2006/metadata/properties"/>
    <ds:schemaRef ds:uri="http://purl.org/dc/elements/1.1/"/>
    <ds:schemaRef ds:uri="http://purl.org/dc/terms/"/>
    <ds:schemaRef ds:uri="http://schemas.microsoft.com/office/2006/documentManagement/types"/>
    <ds:schemaRef ds:uri="http://schemas.microsoft.com/office/infopath/2007/PartnerControls"/>
    <ds:schemaRef ds:uri="714d5ace-5389-4d8e-bf5b-797869bbbda3"/>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835953B-1DE7-4B5D-BE95-BD9641516BCB}"/>
</file>

<file path=customXml/itemProps3.xml><?xml version="1.0" encoding="utf-8"?>
<ds:datastoreItem xmlns:ds="http://schemas.openxmlformats.org/officeDocument/2006/customXml" ds:itemID="{6C4638FE-4475-40D6-826F-E7B5C11009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631</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ARIIA Data Literacy Project </vt:lpstr>
      <vt:lpstr>Project Background</vt:lpstr>
      <vt:lpstr>Workshop Purpose</vt:lpstr>
      <vt:lpstr>High-Risk Resident Register (10 mins)</vt:lpstr>
      <vt:lpstr>Risk Register – User Stories (10 mins)</vt:lpstr>
      <vt:lpstr>Format and Access  (10 mins)</vt:lpstr>
      <vt:lpstr>Information to Include (10 mins)</vt:lpstr>
      <vt:lpstr>Maintenance and Accountability (10 mins)</vt:lpstr>
      <vt:lpstr>Design Brainstorming (10 mins)</vt:lpstr>
      <vt:lpstr>Visual Indicators  (10 mins)</vt:lpstr>
      <vt:lpstr>Design Brainstorming (15 mins)</vt:lpstr>
      <vt:lpstr>Implementation and Maintenance (10 min)</vt:lpstr>
      <vt:lpstr>Wrap-Up and  Next Steps (10 min)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1</cp:revision>
  <dcterms:created xsi:type="dcterms:W3CDTF">2025-09-25T03:38:13Z</dcterms:created>
  <dcterms:modified xsi:type="dcterms:W3CDTF">2026-06-12T06:35:12Z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1319100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