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70" r:id="rId7"/>
    <p:sldId id="259" r:id="rId8"/>
    <p:sldId id="260" r:id="rId9"/>
    <p:sldId id="272" r:id="rId10"/>
    <p:sldId id="265" r:id="rId11"/>
    <p:sldId id="261" r:id="rId12"/>
    <p:sldId id="271" r:id="rId13"/>
    <p:sldId id="263" r:id="rId14"/>
    <p:sldId id="262" r:id="rId15"/>
    <p:sldId id="264" r:id="rId16"/>
    <p:sldId id="266" r:id="rId17"/>
    <p:sldId id="268" r:id="rId18"/>
    <p:sldId id="273" r:id="rId19"/>
    <p:sldId id="269" r:id="rId2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08" d="100"/>
          <a:sy n="108" d="100"/>
        </p:scale>
        <p:origin x="3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custSel addSld modSld">
      <pc:chgData name="Emma Burke" userId="0016f6ac-ac74-4c3c-98fe-673b36ae43e6" providerId="ADAL" clId="{E77C3AF3-C62C-4043-85C2-D2CEEE99E85B}" dt="2026-06-30T00:50:21.224" v="59" actId="20577"/>
      <pc:docMkLst>
        <pc:docMk/>
      </pc:docMkLst>
      <pc:sldChg chg="modSp mod">
        <pc:chgData name="Emma Burke" userId="0016f6ac-ac74-4c3c-98fe-673b36ae43e6" providerId="ADAL" clId="{E77C3AF3-C62C-4043-85C2-D2CEEE99E85B}" dt="2026-06-12T06:35:29.781" v="39" actId="14100"/>
        <pc:sldMkLst>
          <pc:docMk/>
          <pc:sldMk cId="1340417565" sldId="257"/>
        </pc:sldMkLst>
        <pc:spChg chg="mod">
          <ac:chgData name="Emma Burke" userId="0016f6ac-ac74-4c3c-98fe-673b36ae43e6" providerId="ADAL" clId="{E77C3AF3-C62C-4043-85C2-D2CEEE99E85B}" dt="2026-06-12T06:35:29.781" v="39" actId="14100"/>
          <ac:spMkLst>
            <pc:docMk/>
            <pc:sldMk cId="1340417565" sldId="257"/>
            <ac:spMk id="6" creationId="{8719016E-FB4B-4116-A0F3-CCEE31BB38BE}"/>
          </ac:spMkLst>
        </pc:spChg>
      </pc:sldChg>
      <pc:sldChg chg="modSp mod">
        <pc:chgData name="Emma Burke" userId="0016f6ac-ac74-4c3c-98fe-673b36ae43e6" providerId="ADAL" clId="{E77C3AF3-C62C-4043-85C2-D2CEEE99E85B}" dt="2026-06-30T00:50:21.224" v="59" actId="20577"/>
        <pc:sldMkLst>
          <pc:docMk/>
          <pc:sldMk cId="2550723214" sldId="271"/>
        </pc:sldMkLst>
        <pc:spChg chg="mod">
          <ac:chgData name="Emma Burke" userId="0016f6ac-ac74-4c3c-98fe-673b36ae43e6" providerId="ADAL" clId="{E77C3AF3-C62C-4043-85C2-D2CEEE99E85B}" dt="2026-06-30T00:50:21.224" v="59" actId="20577"/>
          <ac:spMkLst>
            <pc:docMk/>
            <pc:sldMk cId="2550723214" sldId="271"/>
            <ac:spMk id="3" creationId="{E9C59ABD-6445-5D4C-7EB9-31280660DA7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30/06/2026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30/06/2026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30/06/2026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30/06/2026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30/06/2026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dirty="0"/>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dirty="0">
                <a:solidFill>
                  <a:srgbClr val="D7D7D2"/>
                </a:solidFill>
                <a:latin typeface="Arial" panose="020B0604020202020204" pitchFamily="34" charset="0"/>
                <a:cs typeface="Arial" panose="020B0604020202020204" pitchFamily="34" charset="0"/>
              </a:rPr>
              <a:t>HOME SUPPORT | RESIDENTIAL | THERAPY &amp; WELLNESS </a:t>
            </a:r>
            <a:endParaRPr lang="en-AU" sz="1200" dirty="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1312343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30/06/2026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2" y="957943"/>
            <a:ext cx="9091911" cy="1569660"/>
          </a:xfrm>
          <a:prstGeom prst="rect">
            <a:avLst/>
          </a:prstGeom>
          <a:noFill/>
        </p:spPr>
        <p:txBody>
          <a:bodyPr wrap="square" lIns="91440" tIns="45720" rIns="91440" bIns="45720" rtlCol="0" anchor="t">
            <a:spAutoFit/>
          </a:bodyPr>
          <a:lstStyle/>
          <a:p>
            <a:r>
              <a:rPr lang="en-US" sz="4800" dirty="0">
                <a:solidFill>
                  <a:srgbClr val="05504B"/>
                </a:solidFill>
                <a:latin typeface="Arial"/>
                <a:cs typeface="Arial"/>
              </a:rPr>
              <a:t>Pressure Injury </a:t>
            </a:r>
            <a:endParaRPr lang="en-US" sz="4800" dirty="0">
              <a:solidFill>
                <a:srgbClr val="05504B"/>
              </a:solidFill>
              <a:latin typeface="Arial" panose="020B0604020202020204" pitchFamily="34" charset="0"/>
              <a:cs typeface="Arial" panose="020B0604020202020204" pitchFamily="34" charset="0"/>
            </a:endParaRPr>
          </a:p>
          <a:p>
            <a:r>
              <a:rPr lang="en-US" sz="4800" dirty="0">
                <a:solidFill>
                  <a:srgbClr val="05504B"/>
                </a:solidFill>
                <a:latin typeface="Arial"/>
                <a:cs typeface="Arial"/>
              </a:rPr>
              <a:t>Co-Design Workshop Two</a:t>
            </a:r>
            <a:endParaRPr lang="en-AU" sz="4800" dirty="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62096" y="3138503"/>
            <a:ext cx="7053943"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ARIIA – Data Literacy Project</a:t>
            </a:r>
            <a:endParaRPr lang="en-AU" sz="3200" dirty="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57942" y="3870059"/>
            <a:ext cx="8274835"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2" y="4542420"/>
            <a:ext cx="7132321" cy="461665"/>
          </a:xfrm>
          <a:prstGeom prst="rect">
            <a:avLst/>
          </a:prstGeom>
          <a:noFill/>
        </p:spPr>
        <p:txBody>
          <a:bodyPr wrap="square" lIns="91440" tIns="45720" rIns="91440" bIns="45720" rtlCol="0" anchor="t">
            <a:spAutoFit/>
          </a:bodyPr>
          <a:lstStyle/>
          <a:p>
            <a:r>
              <a:rPr lang="en-US" sz="2400" dirty="0">
                <a:solidFill>
                  <a:srgbClr val="05504B"/>
                </a:solidFill>
                <a:latin typeface="Arial"/>
                <a:cs typeface="Arial"/>
              </a:rPr>
              <a:t>29 Jan 2026</a:t>
            </a:r>
            <a:endParaRPr lang="en-AU" sz="2400" dirty="0">
              <a:solidFill>
                <a:srgbClr val="05504B"/>
              </a:solidFill>
              <a:latin typeface="Arial"/>
              <a:cs typeface="Arial"/>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dirty="0">
                <a:solidFill>
                  <a:srgbClr val="05504B"/>
                </a:solidFill>
                <a:latin typeface="Arial" panose="020B0604020202020204" pitchFamily="34" charset="0"/>
                <a:cs typeface="Arial" panose="020B0604020202020204" pitchFamily="34" charset="0"/>
              </a:rPr>
              <a:t>ARIIA Data Literacy Project </a:t>
            </a:r>
            <a:endParaRPr lang="en-AU" dirty="0">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dirty="0">
                <a:latin typeface="Arial" panose="020B0604020202020204" pitchFamily="34" charset="0"/>
              </a:rPr>
              <a:t>About the Project:</a:t>
            </a:r>
            <a:r>
              <a:rPr lang="en-US" altLang="en-US" sz="2000" dirty="0">
                <a:latin typeface="Arial" panose="020B0604020202020204" pitchFamily="34" charset="0"/>
              </a:rPr>
              <a:t> </a:t>
            </a:r>
          </a:p>
          <a:p>
            <a:pPr lvl="0" eaLnBrk="0" fontAlgn="base" hangingPunct="0">
              <a:spcBef>
                <a:spcPct val="0"/>
              </a:spcBef>
              <a:spcAft>
                <a:spcPct val="0"/>
              </a:spcAft>
            </a:pPr>
            <a:r>
              <a:rPr lang="en-US" altLang="en-US" sz="2000" dirty="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Purpose:</a:t>
            </a:r>
            <a:r>
              <a:rPr lang="en-US" altLang="en-US" sz="2000" dirty="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Focus:</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dirty="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Data Context:</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Residential care: National Quality Indicator for pressure injuries</a:t>
            </a:r>
          </a:p>
          <a:p>
            <a:endParaRPr lang="en-AU" sz="1500" dirty="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5DCD39-9298-26BF-98E7-62A3CD0B7F76}"/>
              </a:ext>
            </a:extLst>
          </p:cNvPr>
          <p:cNvSpPr>
            <a:spLocks noGrp="1"/>
          </p:cNvSpPr>
          <p:nvPr>
            <p:ph type="title"/>
          </p:nvPr>
        </p:nvSpPr>
        <p:spPr>
          <a:xfrm>
            <a:off x="592202" y="339488"/>
            <a:ext cx="5251316" cy="942382"/>
          </a:xfrm>
        </p:spPr>
        <p:txBody>
          <a:bodyPr>
            <a:normAutofit/>
          </a:bodyPr>
          <a:lstStyle/>
          <a:p>
            <a:r>
              <a:rPr lang="en-AU" dirty="0">
                <a:solidFill>
                  <a:srgbClr val="05504B"/>
                </a:solidFill>
                <a:latin typeface="Arial" panose="020B0604020202020204" pitchFamily="34" charset="0"/>
                <a:cs typeface="Arial" panose="020B0604020202020204" pitchFamily="34" charset="0"/>
              </a:rPr>
              <a:t>Project Background</a:t>
            </a:r>
          </a:p>
        </p:txBody>
      </p:sp>
      <p:sp>
        <p:nvSpPr>
          <p:cNvPr id="6" name="Rectangle 3">
            <a:extLst>
              <a:ext uri="{FF2B5EF4-FFF2-40B4-BE49-F238E27FC236}">
                <a16:creationId xmlns:a16="http://schemas.microsoft.com/office/drawing/2014/main" id="{DB1909C2-6CDE-BBC9-A436-C70D0E8C69EC}"/>
              </a:ext>
            </a:extLst>
          </p:cNvPr>
          <p:cNvSpPr>
            <a:spLocks noGrp="1" noChangeArrowheads="1"/>
          </p:cNvSpPr>
          <p:nvPr>
            <p:ph idx="1"/>
          </p:nvPr>
        </p:nvSpPr>
        <p:spPr bwMode="auto">
          <a:xfrm>
            <a:off x="684375" y="1401806"/>
            <a:ext cx="6092440" cy="511670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lnSpc>
                <a:spcPct val="150000"/>
              </a:lnSpc>
              <a:spcBef>
                <a:spcPct val="0"/>
              </a:spcBef>
            </a:pPr>
            <a:r>
              <a:rPr kumimoji="0" lang="en-US" altLang="en-US" sz="2400" b="0" i="0" u="none" strike="noStrike" cap="none" normalizeH="0" baseline="0" dirty="0">
                <a:ln>
                  <a:noFill/>
                </a:ln>
                <a:effectLst/>
                <a:latin typeface="Arial" panose="020B0604020202020204" pitchFamily="34" charset="0"/>
              </a:rPr>
              <a:t>Data review showed inconsistent pressure injury assessment and follow-up</a:t>
            </a:r>
          </a:p>
          <a:p>
            <a:pPr eaLnBrk="0" fontAlgn="base" hangingPunct="0">
              <a:lnSpc>
                <a:spcPct val="150000"/>
              </a:lnSpc>
              <a:spcBef>
                <a:spcPct val="0"/>
              </a:spcBef>
            </a:pPr>
            <a:r>
              <a:rPr kumimoji="0" lang="en-US" altLang="en-US" sz="2400" b="0" i="0" u="none" strike="noStrike" cap="none" normalizeH="0" baseline="0" dirty="0">
                <a:ln>
                  <a:noFill/>
                </a:ln>
                <a:effectLst/>
                <a:latin typeface="Arial" panose="020B0604020202020204" pitchFamily="34" charset="0"/>
              </a:rPr>
              <a:t>Resident survey revealed gaps in awareness and prevention practices</a:t>
            </a:r>
          </a:p>
          <a:p>
            <a:pPr eaLnBrk="0" fontAlgn="base" hangingPunct="0">
              <a:lnSpc>
                <a:spcPct val="150000"/>
              </a:lnSpc>
              <a:spcBef>
                <a:spcPct val="0"/>
              </a:spcBef>
            </a:pPr>
            <a:r>
              <a:rPr kumimoji="0" lang="en-US" altLang="en-US" sz="2400" b="0" i="0" u="none" strike="noStrike" cap="none" normalizeH="0" baseline="0" dirty="0">
                <a:ln>
                  <a:noFill/>
                </a:ln>
                <a:effectLst/>
                <a:latin typeface="Arial" panose="020B0604020202020204" pitchFamily="34" charset="0"/>
              </a:rPr>
              <a:t>Staff workshops identified communication and visibility challenges</a:t>
            </a:r>
          </a:p>
          <a:p>
            <a:pPr eaLnBrk="0" fontAlgn="base" hangingPunct="0">
              <a:lnSpc>
                <a:spcPct val="150000"/>
              </a:lnSpc>
              <a:spcBef>
                <a:spcPct val="0"/>
              </a:spcBef>
            </a:pPr>
            <a:r>
              <a:rPr kumimoji="0" lang="en-US" altLang="en-US" sz="2400" b="0" i="0" u="none" strike="noStrike" cap="none" normalizeH="0" baseline="0" dirty="0">
                <a:ln>
                  <a:noFill/>
                </a:ln>
                <a:effectLst/>
                <a:latin typeface="Arial" panose="020B0604020202020204" pitchFamily="34" charset="0"/>
              </a:rPr>
              <a:t>Nurses and carers proposed solution: </a:t>
            </a:r>
          </a:p>
          <a:p>
            <a:pPr lvl="1" eaLnBrk="0" fontAlgn="base" hangingPunct="0">
              <a:lnSpc>
                <a:spcPct val="150000"/>
              </a:lnSpc>
              <a:spcBef>
                <a:spcPct val="0"/>
              </a:spcBef>
            </a:pPr>
            <a:r>
              <a:rPr kumimoji="0" lang="en-US" altLang="en-US" sz="2000" b="0" i="0" u="none" strike="noStrike" cap="none" normalizeH="0" baseline="0" dirty="0">
                <a:ln>
                  <a:noFill/>
                </a:ln>
                <a:effectLst/>
                <a:latin typeface="Arial" panose="020B0604020202020204" pitchFamily="34" charset="0"/>
              </a:rPr>
              <a:t>PI Handover Checklist</a:t>
            </a:r>
          </a:p>
        </p:txBody>
      </p:sp>
      <p:pic>
        <p:nvPicPr>
          <p:cNvPr id="8" name="Picture 7" descr="A person standing in front of many icons&#10;&#10;AI-generated content may be incorrect.">
            <a:extLst>
              <a:ext uri="{FF2B5EF4-FFF2-40B4-BE49-F238E27FC236}">
                <a16:creationId xmlns:a16="http://schemas.microsoft.com/office/drawing/2014/main" id="{82E72158-F777-5125-C551-2870447C5537}"/>
              </a:ext>
            </a:extLst>
          </p:cNvPr>
          <p:cNvPicPr>
            <a:picLocks noChangeAspect="1"/>
          </p:cNvPicPr>
          <p:nvPr/>
        </p:nvPicPr>
        <p:blipFill>
          <a:blip r:embed="rId2">
            <a:extLst>
              <a:ext uri="{28A0092B-C50C-407E-A947-70E740481C1C}">
                <a14:useLocalDpi xmlns:a14="http://schemas.microsoft.com/office/drawing/2010/main" val="0"/>
              </a:ext>
            </a:extLst>
          </a:blip>
          <a:srcRect l="19020" r="1577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6830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group of people in scrubs standing in front of a whiteboard&#10;&#10;AI-generated content may be incorrect.">
            <a:extLst>
              <a:ext uri="{FF2B5EF4-FFF2-40B4-BE49-F238E27FC236}">
                <a16:creationId xmlns:a16="http://schemas.microsoft.com/office/drawing/2014/main" id="{5482B0B4-607A-FB5A-8A89-52271B705017}"/>
              </a:ext>
            </a:extLst>
          </p:cNvPr>
          <p:cNvPicPr>
            <a:picLocks noChangeAspect="1"/>
          </p:cNvPicPr>
          <p:nvPr/>
        </p:nvPicPr>
        <p:blipFill>
          <a:blip r:embed="rId2">
            <a:extLst>
              <a:ext uri="{28A0092B-C50C-407E-A947-70E740481C1C}">
                <a14:useLocalDpi xmlns:a14="http://schemas.microsoft.com/office/drawing/2010/main" val="0"/>
              </a:ext>
            </a:extLst>
          </a:blip>
          <a:srcRect t="4284" b="1151"/>
          <a:stretch>
            <a:fillRect/>
          </a:stretch>
        </p:blipFill>
        <p:spPr>
          <a:xfrm>
            <a:off x="2522356" y="10"/>
            <a:ext cx="9669642" cy="6857990"/>
          </a:xfrm>
          <a:prstGeom prst="rect">
            <a:avLst/>
          </a:prstGeom>
        </p:spPr>
      </p:pic>
      <p:sp>
        <p:nvSpPr>
          <p:cNvPr id="51" name="Rectangle 5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dirty="0">
                <a:solidFill>
                  <a:srgbClr val="05504B"/>
                </a:solidFill>
                <a:latin typeface="Arial" panose="020B0604020202020204" pitchFamily="34" charset="0"/>
                <a:cs typeface="Arial" panose="020B0604020202020204" pitchFamily="34" charset="0"/>
              </a:rPr>
              <a:t>Workshop Purpose</a:t>
            </a:r>
            <a:endParaRPr lang="en-AU" dirty="0">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333286" y="1126590"/>
            <a:ext cx="5144568" cy="5393851"/>
          </a:xfrm>
        </p:spPr>
        <p:txBody>
          <a:bodyPr>
            <a:normAutofit fontScale="85000" lnSpcReduction="10000"/>
          </a:bodyPr>
          <a:lstStyle/>
          <a:p>
            <a:pPr marL="0" lvl="0" indent="0" eaLnBrk="0" fontAlgn="base" hangingPunct="0">
              <a:lnSpc>
                <a:spcPct val="100000"/>
              </a:lnSpc>
              <a:spcBef>
                <a:spcPct val="0"/>
              </a:spcBef>
              <a:spcAft>
                <a:spcPct val="0"/>
              </a:spcAft>
              <a:buNone/>
            </a:pPr>
            <a:r>
              <a:rPr lang="en-US" b="1" dirty="0"/>
              <a:t>The purpose of this workshop is to:</a:t>
            </a:r>
          </a:p>
          <a:p>
            <a:pPr eaLnBrk="0" fontAlgn="base" hangingPunct="0">
              <a:lnSpc>
                <a:spcPct val="150000"/>
              </a:lnSpc>
              <a:spcBef>
                <a:spcPct val="0"/>
              </a:spcBef>
              <a:spcAft>
                <a:spcPct val="0"/>
              </a:spcAft>
            </a:pPr>
            <a:r>
              <a:rPr lang="en-US" altLang="en-US" dirty="0">
                <a:latin typeface="Arial" panose="020B0604020202020204" pitchFamily="34" charset="0"/>
              </a:rPr>
              <a:t>Co-design a practical checklist</a:t>
            </a:r>
          </a:p>
          <a:p>
            <a:pPr eaLnBrk="0" fontAlgn="base" hangingPunct="0">
              <a:lnSpc>
                <a:spcPct val="150000"/>
              </a:lnSpc>
              <a:spcBef>
                <a:spcPct val="0"/>
              </a:spcBef>
              <a:spcAft>
                <a:spcPct val="0"/>
              </a:spcAft>
            </a:pPr>
            <a:r>
              <a:rPr lang="en-US" altLang="en-US" dirty="0">
                <a:latin typeface="Arial" panose="020B0604020202020204" pitchFamily="34" charset="0"/>
              </a:rPr>
              <a:t>Identify key PI tasks to track each shift</a:t>
            </a:r>
          </a:p>
          <a:p>
            <a:pPr eaLnBrk="0" fontAlgn="base" hangingPunct="0">
              <a:lnSpc>
                <a:spcPct val="150000"/>
              </a:lnSpc>
              <a:spcBef>
                <a:spcPct val="0"/>
              </a:spcBef>
              <a:spcAft>
                <a:spcPct val="0"/>
              </a:spcAft>
            </a:pPr>
            <a:r>
              <a:rPr lang="en-US" altLang="en-US" dirty="0">
                <a:latin typeface="Arial" panose="020B0604020202020204" pitchFamily="34" charset="0"/>
              </a:rPr>
              <a:t>Confirm essential checklist fields</a:t>
            </a:r>
          </a:p>
          <a:p>
            <a:pPr eaLnBrk="0" fontAlgn="base" hangingPunct="0">
              <a:lnSpc>
                <a:spcPct val="150000"/>
              </a:lnSpc>
              <a:spcBef>
                <a:spcPct val="0"/>
              </a:spcBef>
              <a:spcAft>
                <a:spcPct val="0"/>
              </a:spcAft>
            </a:pPr>
            <a:r>
              <a:rPr lang="en-US" altLang="en-US" dirty="0">
                <a:latin typeface="Arial" panose="020B0604020202020204" pitchFamily="34" charset="0"/>
              </a:rPr>
              <a:t>Decide how to show completed vs handover items</a:t>
            </a:r>
          </a:p>
          <a:p>
            <a:pPr eaLnBrk="0" fontAlgn="base" hangingPunct="0">
              <a:lnSpc>
                <a:spcPct val="150000"/>
              </a:lnSpc>
              <a:spcBef>
                <a:spcPct val="0"/>
              </a:spcBef>
              <a:spcAft>
                <a:spcPct val="0"/>
              </a:spcAft>
            </a:pPr>
            <a:r>
              <a:rPr lang="en-US" altLang="en-US" dirty="0">
                <a:latin typeface="Arial" panose="020B0604020202020204" pitchFamily="34" charset="0"/>
              </a:rPr>
              <a:t>Define roles and responsibilities</a:t>
            </a:r>
          </a:p>
          <a:p>
            <a:pPr eaLnBrk="0" fontAlgn="base" hangingPunct="0">
              <a:lnSpc>
                <a:spcPct val="150000"/>
              </a:lnSpc>
              <a:spcBef>
                <a:spcPct val="0"/>
              </a:spcBef>
              <a:spcAft>
                <a:spcPct val="0"/>
              </a:spcAft>
            </a:pPr>
            <a:r>
              <a:rPr lang="en-US" altLang="en-US" dirty="0">
                <a:latin typeface="Arial" panose="020B0604020202020204" pitchFamily="34" charset="0"/>
              </a:rPr>
              <a:t>Map how the checklist fits into handover</a:t>
            </a:r>
          </a:p>
          <a:p>
            <a:pPr marL="0" indent="0">
              <a:buNone/>
            </a:pPr>
            <a:endParaRPr lang="en-US" sz="2400" dirty="0"/>
          </a:p>
        </p:txBody>
      </p:sp>
      <p:sp>
        <p:nvSpPr>
          <p:cNvPr id="4" name="Rectangle 1">
            <a:extLst>
              <a:ext uri="{FF2B5EF4-FFF2-40B4-BE49-F238E27FC236}">
                <a16:creationId xmlns:a16="http://schemas.microsoft.com/office/drawing/2014/main" id="{EAEDFC7F-DA49-1EB0-EFCD-32E1B7C8D0A6}"/>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1">
            <a:extLst>
              <a:ext uri="{FF2B5EF4-FFF2-40B4-BE49-F238E27FC236}">
                <a16:creationId xmlns:a16="http://schemas.microsoft.com/office/drawing/2014/main" id="{149BBD43-2641-EFE8-A074-ACF16794772B}"/>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537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1EAD2C-9753-1D03-831D-44032C48DE7B}"/>
              </a:ext>
            </a:extLst>
          </p:cNvPr>
          <p:cNvSpPr>
            <a:spLocks noGrp="1"/>
          </p:cNvSpPr>
          <p:nvPr>
            <p:ph type="title"/>
          </p:nvPr>
        </p:nvSpPr>
        <p:spPr>
          <a:xfrm>
            <a:off x="5275723" y="141006"/>
            <a:ext cx="6631536" cy="1275668"/>
          </a:xfrm>
        </p:spPr>
        <p:txBody>
          <a:bodyPr>
            <a:normAutofit fontScale="90000"/>
          </a:bodyPr>
          <a:lstStyle/>
          <a:p>
            <a:r>
              <a:rPr lang="en-AU" dirty="0">
                <a:solidFill>
                  <a:srgbClr val="05504B"/>
                </a:solidFill>
                <a:latin typeface="Arial" panose="020B0604020202020204" pitchFamily="34" charset="0"/>
                <a:cs typeface="Arial" panose="020B0604020202020204" pitchFamily="34" charset="0"/>
              </a:rPr>
              <a:t>PI Handover Checklist</a:t>
            </a:r>
            <a:br>
              <a:rPr lang="en-AU" dirty="0">
                <a:solidFill>
                  <a:srgbClr val="05504B"/>
                </a:solidFill>
                <a:latin typeface="Arial" panose="020B0604020202020204" pitchFamily="34" charset="0"/>
                <a:cs typeface="Arial" panose="020B0604020202020204" pitchFamily="34" charset="0"/>
              </a:rPr>
            </a:br>
            <a:r>
              <a:rPr lang="en-AU" dirty="0">
                <a:solidFill>
                  <a:srgbClr val="05504B"/>
                </a:solidFill>
                <a:latin typeface="Arial" panose="020B0604020202020204" pitchFamily="34" charset="0"/>
                <a:cs typeface="Arial" panose="020B0604020202020204" pitchFamily="34" charset="0"/>
              </a:rPr>
              <a:t>(10 mins)</a:t>
            </a:r>
          </a:p>
        </p:txBody>
      </p:sp>
      <p:pic>
        <p:nvPicPr>
          <p:cNvPr id="6" name="Picture 5">
            <a:extLst>
              <a:ext uri="{FF2B5EF4-FFF2-40B4-BE49-F238E27FC236}">
                <a16:creationId xmlns:a16="http://schemas.microsoft.com/office/drawing/2014/main" id="{6340DBC2-C8EB-DF47-7079-A60C1938A17A}"/>
              </a:ext>
            </a:extLst>
          </p:cNvPr>
          <p:cNvPicPr>
            <a:picLocks noChangeAspect="1"/>
          </p:cNvPicPr>
          <p:nvPr/>
        </p:nvPicPr>
        <p:blipFill>
          <a:blip r:embed="rId2">
            <a:extLst>
              <a:ext uri="{28A0092B-C50C-407E-A947-70E740481C1C}">
                <a14:useLocalDpi xmlns:a14="http://schemas.microsoft.com/office/drawing/2010/main" val="0"/>
              </a:ext>
            </a:extLst>
          </a:blip>
          <a:srcRect l="22692" r="22692"/>
          <a:stretch/>
        </p:blipFill>
        <p:spPr>
          <a:xfrm>
            <a:off x="1" y="10"/>
            <a:ext cx="4994030" cy="6857990"/>
          </a:xfrm>
          <a:prstGeom prst="rect">
            <a:avLst/>
          </a:prstGeom>
        </p:spPr>
      </p:pic>
      <p:sp>
        <p:nvSpPr>
          <p:cNvPr id="3" name="Content Placeholder 2">
            <a:extLst>
              <a:ext uri="{FF2B5EF4-FFF2-40B4-BE49-F238E27FC236}">
                <a16:creationId xmlns:a16="http://schemas.microsoft.com/office/drawing/2014/main" id="{8AB28604-DB12-A4B3-CCA1-15A5EEA4C15B}"/>
              </a:ext>
            </a:extLst>
          </p:cNvPr>
          <p:cNvSpPr>
            <a:spLocks noGrp="1"/>
          </p:cNvSpPr>
          <p:nvPr>
            <p:ph idx="1"/>
          </p:nvPr>
        </p:nvSpPr>
        <p:spPr>
          <a:xfrm>
            <a:off x="5418034" y="1316053"/>
            <a:ext cx="6204246" cy="5400942"/>
          </a:xfrm>
        </p:spPr>
        <p:txBody>
          <a:bodyPr>
            <a:normAutofit/>
          </a:bodyPr>
          <a:lstStyle/>
          <a:p>
            <a:pPr>
              <a:lnSpc>
                <a:spcPct val="170000"/>
              </a:lnSpc>
            </a:pPr>
            <a:r>
              <a:rPr lang="en-US" sz="4400" dirty="0"/>
              <a:t>What is its purpose?</a:t>
            </a:r>
          </a:p>
          <a:p>
            <a:pPr>
              <a:lnSpc>
                <a:spcPct val="170000"/>
              </a:lnSpc>
            </a:pPr>
            <a:r>
              <a:rPr lang="en-US" sz="4400" dirty="0"/>
              <a:t>Why do we need it?</a:t>
            </a:r>
          </a:p>
          <a:p>
            <a:pPr>
              <a:lnSpc>
                <a:spcPct val="170000"/>
              </a:lnSpc>
            </a:pPr>
            <a:r>
              <a:rPr lang="en-US" sz="4400" dirty="0"/>
              <a:t>Why is it important?</a:t>
            </a:r>
          </a:p>
          <a:p>
            <a:pPr>
              <a:lnSpc>
                <a:spcPct val="170000"/>
              </a:lnSpc>
            </a:pPr>
            <a:r>
              <a:rPr lang="en-US" sz="4400" dirty="0"/>
              <a:t>Who will use it?</a:t>
            </a:r>
            <a:endParaRPr lang="en-AU" sz="4400" dirty="0"/>
          </a:p>
        </p:txBody>
      </p:sp>
    </p:spTree>
    <p:extLst>
      <p:ext uri="{BB962C8B-B14F-4D97-AF65-F5344CB8AC3E}">
        <p14:creationId xmlns:p14="http://schemas.microsoft.com/office/powerpoint/2010/main" val="4233621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hospital room with a question mark above her head&#10;&#10;AI-generated content may be incorrect.">
            <a:extLst>
              <a:ext uri="{FF2B5EF4-FFF2-40B4-BE49-F238E27FC236}">
                <a16:creationId xmlns:a16="http://schemas.microsoft.com/office/drawing/2014/main" id="{C7D05E90-AC84-6018-DF10-4903D1BBA595}"/>
              </a:ext>
            </a:extLst>
          </p:cNvPr>
          <p:cNvPicPr>
            <a:picLocks noChangeAspect="1"/>
          </p:cNvPicPr>
          <p:nvPr/>
        </p:nvPicPr>
        <p:blipFill rotWithShape="1">
          <a:blip r:embed="rId2">
            <a:extLst>
              <a:ext uri="{28A0092B-C50C-407E-A947-70E740481C1C}">
                <a14:useLocalDpi xmlns:a14="http://schemas.microsoft.com/office/drawing/2010/main" val="0"/>
              </a:ext>
            </a:extLst>
          </a:blip>
          <a:srcRect l="22142" t="2718" r="11663" b="2718"/>
          <a:stretch>
            <a:fillRect/>
          </a:stretch>
        </p:blipFill>
        <p:spPr>
          <a:xfrm>
            <a:off x="1" y="10"/>
            <a:ext cx="6400799" cy="6857990"/>
          </a:xfrm>
          <a:prstGeom prst="rect">
            <a:avLst/>
          </a:prstGeom>
        </p:spPr>
      </p:pic>
      <p:sp>
        <p:nvSpPr>
          <p:cNvPr id="2" name="Title 1">
            <a:extLst>
              <a:ext uri="{FF2B5EF4-FFF2-40B4-BE49-F238E27FC236}">
                <a16:creationId xmlns:a16="http://schemas.microsoft.com/office/drawing/2014/main" id="{3DAFDDD4-8EEC-629E-33BA-D10C6EC6EDE8}"/>
              </a:ext>
            </a:extLst>
          </p:cNvPr>
          <p:cNvSpPr>
            <a:spLocks noGrp="1"/>
          </p:cNvSpPr>
          <p:nvPr>
            <p:ph type="title"/>
          </p:nvPr>
        </p:nvSpPr>
        <p:spPr>
          <a:xfrm>
            <a:off x="6790267" y="365125"/>
            <a:ext cx="5105399" cy="1506008"/>
          </a:xfrm>
        </p:spPr>
        <p:txBody>
          <a:bodyPr>
            <a:normAutofit/>
          </a:bodyPr>
          <a:lstStyle/>
          <a:p>
            <a:r>
              <a:rPr lang="en-AU" sz="3600" dirty="0">
                <a:solidFill>
                  <a:srgbClr val="05504B"/>
                </a:solidFill>
                <a:latin typeface="Arial" panose="020B0604020202020204" pitchFamily="34" charset="0"/>
                <a:cs typeface="Arial" panose="020B0604020202020204" pitchFamily="34" charset="0"/>
              </a:rPr>
              <a:t>Risk Register – User Stories (10 mins)</a:t>
            </a:r>
          </a:p>
        </p:txBody>
      </p:sp>
      <p:sp>
        <p:nvSpPr>
          <p:cNvPr id="3" name="Content Placeholder 2">
            <a:extLst>
              <a:ext uri="{FF2B5EF4-FFF2-40B4-BE49-F238E27FC236}">
                <a16:creationId xmlns:a16="http://schemas.microsoft.com/office/drawing/2014/main" id="{8ACE58E7-134F-ECFD-7176-4F2A0578FAAC}"/>
              </a:ext>
            </a:extLst>
          </p:cNvPr>
          <p:cNvSpPr>
            <a:spLocks noGrp="1"/>
          </p:cNvSpPr>
          <p:nvPr>
            <p:ph idx="1"/>
          </p:nvPr>
        </p:nvSpPr>
        <p:spPr>
          <a:xfrm>
            <a:off x="6854277" y="1871133"/>
            <a:ext cx="4973656" cy="4741334"/>
          </a:xfrm>
        </p:spPr>
        <p:txBody>
          <a:bodyPr>
            <a:normAutofit fontScale="92500" lnSpcReduction="10000"/>
          </a:bodyPr>
          <a:lstStyle/>
          <a:p>
            <a:pPr marL="0" indent="0">
              <a:buNone/>
            </a:pPr>
            <a:r>
              <a:rPr lang="en-US" sz="2400" b="1" dirty="0"/>
              <a:t>Activity:</a:t>
            </a:r>
            <a:r>
              <a:rPr lang="en-US" sz="2400" dirty="0"/>
              <a:t> Write user stories for the High-Risk &amp; Pressure Injury Handover Checklist Format: </a:t>
            </a:r>
            <a:r>
              <a:rPr lang="en-US" sz="2400" i="1" dirty="0"/>
              <a:t>“As a ___, I want ___ so that ___.”</a:t>
            </a:r>
            <a:endParaRPr lang="en-US" sz="2400" dirty="0"/>
          </a:p>
          <a:p>
            <a:pPr marL="0" indent="0">
              <a:buNone/>
            </a:pPr>
            <a:r>
              <a:rPr lang="en-US" sz="2400" b="1" dirty="0"/>
              <a:t>Consider:</a:t>
            </a:r>
            <a:endParaRPr lang="en-US" sz="2400" dirty="0"/>
          </a:p>
          <a:p>
            <a:r>
              <a:rPr lang="en-US" sz="2400" dirty="0"/>
              <a:t>What information you need</a:t>
            </a:r>
          </a:p>
          <a:p>
            <a:r>
              <a:rPr lang="en-US" sz="2400" dirty="0"/>
              <a:t>What actions you take</a:t>
            </a:r>
          </a:p>
          <a:p>
            <a:r>
              <a:rPr lang="en-US" sz="2400" dirty="0"/>
              <a:t>What problems the checklist should solve</a:t>
            </a:r>
          </a:p>
          <a:p>
            <a:r>
              <a:rPr lang="en-US" sz="2400" dirty="0"/>
              <a:t>What helps during busy shifts</a:t>
            </a:r>
          </a:p>
          <a:p>
            <a:r>
              <a:rPr lang="en-US" sz="2400" dirty="0"/>
              <a:t>What keeps information accurate and up to date</a:t>
            </a:r>
          </a:p>
          <a:p>
            <a:r>
              <a:rPr lang="en-US" sz="2400" dirty="0"/>
              <a:t>What improves communication across roles</a:t>
            </a:r>
          </a:p>
          <a:p>
            <a:endParaRPr lang="en-AU" sz="1400" dirty="0"/>
          </a:p>
        </p:txBody>
      </p:sp>
    </p:spTree>
    <p:extLst>
      <p:ext uri="{BB962C8B-B14F-4D97-AF65-F5344CB8AC3E}">
        <p14:creationId xmlns:p14="http://schemas.microsoft.com/office/powerpoint/2010/main" val="923632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E7058-4F36-9C68-9C66-4489D5A43532}"/>
              </a:ext>
            </a:extLst>
          </p:cNvPr>
          <p:cNvSpPr>
            <a:spLocks noGrp="1"/>
          </p:cNvSpPr>
          <p:nvPr>
            <p:ph type="title"/>
          </p:nvPr>
        </p:nvSpPr>
        <p:spPr>
          <a:xfrm>
            <a:off x="479788" y="250321"/>
            <a:ext cx="5334197" cy="1157242"/>
          </a:xfrm>
        </p:spPr>
        <p:txBody>
          <a:bodyPr anchor="ctr">
            <a:normAutofit/>
          </a:bodyPr>
          <a:lstStyle/>
          <a:p>
            <a:r>
              <a:rPr lang="en-AU" sz="3600" dirty="0">
                <a:solidFill>
                  <a:srgbClr val="05504B"/>
                </a:solidFill>
                <a:latin typeface="Arial" panose="020B0604020202020204" pitchFamily="34" charset="0"/>
                <a:cs typeface="Arial" panose="020B0604020202020204" pitchFamily="34" charset="0"/>
              </a:rPr>
              <a:t>Format and Access </a:t>
            </a:r>
            <a:br>
              <a:rPr lang="en-AU" sz="3600" dirty="0">
                <a:solidFill>
                  <a:srgbClr val="05504B"/>
                </a:solidFill>
                <a:latin typeface="Arial" panose="020B0604020202020204" pitchFamily="34" charset="0"/>
                <a:cs typeface="Arial" panose="020B0604020202020204" pitchFamily="34" charset="0"/>
              </a:rPr>
            </a:br>
            <a:r>
              <a:rPr lang="en-AU" sz="3600" dirty="0">
                <a:solidFill>
                  <a:srgbClr val="05504B"/>
                </a:solidFill>
                <a:latin typeface="Arial" panose="020B0604020202020204" pitchFamily="34" charset="0"/>
                <a:cs typeface="Arial" panose="020B0604020202020204" pitchFamily="34" charset="0"/>
              </a:rPr>
              <a:t>(15 mins)</a:t>
            </a:r>
          </a:p>
        </p:txBody>
      </p:sp>
      <p:sp>
        <p:nvSpPr>
          <p:cNvPr id="3" name="Content Placeholder 2">
            <a:extLst>
              <a:ext uri="{FF2B5EF4-FFF2-40B4-BE49-F238E27FC236}">
                <a16:creationId xmlns:a16="http://schemas.microsoft.com/office/drawing/2014/main" id="{F16B9A79-EAFF-0D5C-E87D-D03CE5C53685}"/>
              </a:ext>
            </a:extLst>
          </p:cNvPr>
          <p:cNvSpPr>
            <a:spLocks noGrp="1"/>
          </p:cNvSpPr>
          <p:nvPr>
            <p:ph idx="1"/>
          </p:nvPr>
        </p:nvSpPr>
        <p:spPr>
          <a:xfrm>
            <a:off x="479789" y="1657884"/>
            <a:ext cx="5334197" cy="4949795"/>
          </a:xfrm>
        </p:spPr>
        <p:txBody>
          <a:bodyPr anchor="ctr">
            <a:normAutofit fontScale="92500" lnSpcReduction="10000"/>
          </a:bodyPr>
          <a:lstStyle/>
          <a:p>
            <a:r>
              <a:rPr lang="en-GB" sz="3600" dirty="0"/>
              <a:t>Digital vs Paper vs Whiteboard</a:t>
            </a:r>
          </a:p>
          <a:p>
            <a:r>
              <a:rPr lang="en-GB" sz="3600" dirty="0"/>
              <a:t>One checklist per resident vs per area</a:t>
            </a:r>
          </a:p>
          <a:p>
            <a:r>
              <a:rPr lang="en-GB" sz="3600" dirty="0"/>
              <a:t>One page per shift vs 24 hour format</a:t>
            </a:r>
          </a:p>
          <a:p>
            <a:r>
              <a:rPr lang="en-GB" sz="3600" dirty="0"/>
              <a:t>Where to be stored</a:t>
            </a:r>
          </a:p>
          <a:p>
            <a:r>
              <a:rPr lang="en-GB" sz="3600" dirty="0"/>
              <a:t>Accessibility for staff vs privacy for residents</a:t>
            </a:r>
          </a:p>
          <a:p>
            <a:r>
              <a:rPr lang="en-GB" sz="3600" dirty="0"/>
              <a:t>Vote on preferred format</a:t>
            </a:r>
            <a:endParaRPr lang="en-AU" sz="3600" dirty="0"/>
          </a:p>
          <a:p>
            <a:endParaRPr lang="en-AU" sz="2000" dirty="0"/>
          </a:p>
        </p:txBody>
      </p:sp>
      <p:pic>
        <p:nvPicPr>
          <p:cNvPr id="8" name="Picture 7" descr="A group of women in scrubs looking at papers&#10;&#10;AI-generated content may be incorrect.">
            <a:extLst>
              <a:ext uri="{FF2B5EF4-FFF2-40B4-BE49-F238E27FC236}">
                <a16:creationId xmlns:a16="http://schemas.microsoft.com/office/drawing/2014/main" id="{F46C4891-2190-7DE3-1B18-63BA2B0CBA20}"/>
              </a:ext>
            </a:extLst>
          </p:cNvPr>
          <p:cNvPicPr>
            <a:picLocks noChangeAspect="1"/>
          </p:cNvPicPr>
          <p:nvPr/>
        </p:nvPicPr>
        <p:blipFill>
          <a:blip r:embed="rId2">
            <a:extLst>
              <a:ext uri="{28A0092B-C50C-407E-A947-70E740481C1C}">
                <a14:useLocalDpi xmlns:a14="http://schemas.microsoft.com/office/drawing/2010/main" val="0"/>
              </a:ext>
            </a:extLst>
          </a:blip>
          <a:srcRect l="28163" r="1359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476470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59CB143-A057-ADCF-DFA0-04BD3DE61FB1}"/>
              </a:ext>
            </a:extLst>
          </p:cNvPr>
          <p:cNvSpPr>
            <a:spLocks noGrp="1"/>
          </p:cNvSpPr>
          <p:nvPr>
            <p:ph type="title"/>
          </p:nvPr>
        </p:nvSpPr>
        <p:spPr>
          <a:xfrm>
            <a:off x="6189595" y="379008"/>
            <a:ext cx="5089671" cy="1039594"/>
          </a:xfrm>
        </p:spPr>
        <p:txBody>
          <a:bodyPr anchor="b">
            <a:normAutofit fontScale="90000"/>
          </a:bodyPr>
          <a:lstStyle/>
          <a:p>
            <a:r>
              <a:rPr lang="en-AU" sz="4000" dirty="0">
                <a:solidFill>
                  <a:srgbClr val="05504B"/>
                </a:solidFill>
                <a:latin typeface="Arial" panose="020B0604020202020204" pitchFamily="34" charset="0"/>
                <a:cs typeface="Arial" panose="020B0604020202020204" pitchFamily="34" charset="0"/>
              </a:rPr>
              <a:t>Essential PI Tasks</a:t>
            </a:r>
            <a:br>
              <a:rPr lang="en-AU" sz="4000" dirty="0">
                <a:solidFill>
                  <a:srgbClr val="05504B"/>
                </a:solidFill>
                <a:latin typeface="Arial" panose="020B0604020202020204" pitchFamily="34" charset="0"/>
                <a:cs typeface="Arial" panose="020B0604020202020204" pitchFamily="34" charset="0"/>
              </a:rPr>
            </a:br>
            <a:r>
              <a:rPr lang="en-AU" sz="4000" dirty="0">
                <a:solidFill>
                  <a:srgbClr val="05504B"/>
                </a:solidFill>
                <a:latin typeface="Arial" panose="020B0604020202020204" pitchFamily="34" charset="0"/>
                <a:cs typeface="Arial" panose="020B0604020202020204" pitchFamily="34" charset="0"/>
              </a:rPr>
              <a:t>(15 mins)</a:t>
            </a:r>
          </a:p>
        </p:txBody>
      </p:sp>
      <p:sp>
        <p:nvSpPr>
          <p:cNvPr id="11" name="Oval 10">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5DE39C-228F-A386-5D39-559689C2404A}"/>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3"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BA483F97-F796-31CF-7837-0FECFF53169E}"/>
              </a:ext>
            </a:extLst>
          </p:cNvPr>
          <p:cNvSpPr>
            <a:spLocks noGrp="1"/>
          </p:cNvSpPr>
          <p:nvPr>
            <p:ph idx="1"/>
          </p:nvPr>
        </p:nvSpPr>
        <p:spPr>
          <a:xfrm>
            <a:off x="6156379" y="1562697"/>
            <a:ext cx="5429781" cy="4916296"/>
          </a:xfrm>
        </p:spPr>
        <p:txBody>
          <a:bodyPr anchor="t">
            <a:normAutofit/>
          </a:bodyPr>
          <a:lstStyle/>
          <a:p>
            <a:pPr marL="0" indent="0">
              <a:buNone/>
            </a:pPr>
            <a:r>
              <a:rPr lang="en-US" sz="3200" dirty="0"/>
              <a:t>What must be done every shift?</a:t>
            </a:r>
          </a:p>
          <a:p>
            <a:r>
              <a:rPr lang="en-US" sz="3200" dirty="0"/>
              <a:t>Repositioning</a:t>
            </a:r>
          </a:p>
          <a:p>
            <a:r>
              <a:rPr lang="en-US" sz="3200" dirty="0"/>
              <a:t>Skin/heel checks</a:t>
            </a:r>
          </a:p>
          <a:p>
            <a:r>
              <a:rPr lang="en-US" sz="3200" dirty="0"/>
              <a:t>Equipment checks</a:t>
            </a:r>
          </a:p>
          <a:p>
            <a:r>
              <a:rPr lang="en-US" sz="3200" dirty="0"/>
              <a:t>Wound care tasks</a:t>
            </a:r>
          </a:p>
          <a:p>
            <a:r>
              <a:rPr lang="en-US" sz="3200" dirty="0"/>
              <a:t>Escalations &amp; follow-up</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9"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675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5442F-C252-9B5A-06C6-376076F75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74D43-FA99-71E7-BFD6-1A266B23F972}"/>
              </a:ext>
            </a:extLst>
          </p:cNvPr>
          <p:cNvSpPr>
            <a:spLocks noGrp="1"/>
          </p:cNvSpPr>
          <p:nvPr>
            <p:ph type="title"/>
          </p:nvPr>
        </p:nvSpPr>
        <p:spPr>
          <a:xfrm>
            <a:off x="6189595" y="379008"/>
            <a:ext cx="5089671" cy="1039594"/>
          </a:xfrm>
        </p:spPr>
        <p:txBody>
          <a:bodyPr anchor="b">
            <a:normAutofit fontScale="90000"/>
          </a:bodyPr>
          <a:lstStyle/>
          <a:p>
            <a:r>
              <a:rPr lang="en-AU" sz="4000" dirty="0">
                <a:solidFill>
                  <a:srgbClr val="05504B"/>
                </a:solidFill>
                <a:latin typeface="Arial" panose="020B0604020202020204" pitchFamily="34" charset="0"/>
                <a:cs typeface="Arial" panose="020B0604020202020204" pitchFamily="34" charset="0"/>
              </a:rPr>
              <a:t>Information to Include (15 mins)</a:t>
            </a:r>
          </a:p>
        </p:txBody>
      </p:sp>
      <p:pic>
        <p:nvPicPr>
          <p:cNvPr id="4" name="Picture 3" descr="A diagram of different shapes and colors&#10;&#10;AI-generated content may be incorrect.">
            <a:extLst>
              <a:ext uri="{FF2B5EF4-FFF2-40B4-BE49-F238E27FC236}">
                <a16:creationId xmlns:a16="http://schemas.microsoft.com/office/drawing/2014/main" id="{5BF45C54-617F-49BF-147B-4F0FFB04B652}"/>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 name="Content Placeholder 2">
            <a:extLst>
              <a:ext uri="{FF2B5EF4-FFF2-40B4-BE49-F238E27FC236}">
                <a16:creationId xmlns:a16="http://schemas.microsoft.com/office/drawing/2014/main" id="{E9C59ABD-6445-5D4C-7EB9-31280660DA71}"/>
              </a:ext>
            </a:extLst>
          </p:cNvPr>
          <p:cNvSpPr>
            <a:spLocks noGrp="1"/>
          </p:cNvSpPr>
          <p:nvPr>
            <p:ph idx="1"/>
          </p:nvPr>
        </p:nvSpPr>
        <p:spPr>
          <a:xfrm>
            <a:off x="6156379" y="1884131"/>
            <a:ext cx="5429781" cy="4594861"/>
          </a:xfrm>
        </p:spPr>
        <p:txBody>
          <a:bodyPr anchor="t">
            <a:normAutofit fontScale="92500" lnSpcReduction="10000"/>
          </a:bodyPr>
          <a:lstStyle/>
          <a:p>
            <a:r>
              <a:rPr lang="en-US" sz="3200" dirty="0"/>
              <a:t>Write one item per sticky note (e.g., resident name, action </a:t>
            </a:r>
            <a:r>
              <a:rPr lang="en-US" sz="3200" dirty="0" err="1"/>
              <a:t>etc</a:t>
            </a:r>
            <a:r>
              <a:rPr lang="en-US" sz="3200" dirty="0"/>
              <a:t>).</a:t>
            </a:r>
          </a:p>
          <a:p>
            <a:r>
              <a:rPr lang="en-US" sz="3200" dirty="0"/>
              <a:t>Post on flip chart labelled 'Possible Checklist Fields'.</a:t>
            </a:r>
          </a:p>
          <a:p>
            <a:r>
              <a:rPr lang="en-US" sz="3200" dirty="0"/>
              <a:t>Vote using dots:</a:t>
            </a:r>
          </a:p>
          <a:p>
            <a:pPr lvl="1"/>
            <a:r>
              <a:rPr lang="en-US" sz="2800" dirty="0" err="1"/>
              <a:t>Colour</a:t>
            </a:r>
            <a:r>
              <a:rPr lang="en-US" sz="2800" dirty="0"/>
              <a:t> - Essential </a:t>
            </a:r>
          </a:p>
          <a:p>
            <a:pPr lvl="1"/>
            <a:r>
              <a:rPr lang="en-US" sz="2800" dirty="0" err="1"/>
              <a:t>Colour</a:t>
            </a:r>
            <a:r>
              <a:rPr lang="en-US" sz="2800" dirty="0"/>
              <a:t> - Nice </a:t>
            </a:r>
            <a:r>
              <a:rPr lang="en-US" sz="2800"/>
              <a:t>to have</a:t>
            </a:r>
            <a:endParaRPr lang="en-US" sz="2800" dirty="0"/>
          </a:p>
          <a:p>
            <a:r>
              <a:rPr lang="en-US" sz="3200" dirty="0"/>
              <a:t>Group similar ideas and discuss top voted essentials.</a:t>
            </a:r>
          </a:p>
        </p:txBody>
      </p:sp>
    </p:spTree>
    <p:extLst>
      <p:ext uri="{BB962C8B-B14F-4D97-AF65-F5344CB8AC3E}">
        <p14:creationId xmlns:p14="http://schemas.microsoft.com/office/powerpoint/2010/main" val="2550723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F9453C8-818E-0338-D499-819ABC9C1348}"/>
              </a:ext>
            </a:extLst>
          </p:cNvPr>
          <p:cNvPicPr>
            <a:picLocks noChangeAspect="1"/>
          </p:cNvPicPr>
          <p:nvPr/>
        </p:nvPicPr>
        <p:blipFill rotWithShape="1">
          <a:blip r:embed="rId2">
            <a:extLst>
              <a:ext uri="{28A0092B-C50C-407E-A947-70E740481C1C}">
                <a14:useLocalDpi xmlns:a14="http://schemas.microsoft.com/office/drawing/2010/main" val="0"/>
              </a:ext>
            </a:extLst>
          </a:blip>
          <a:srcRect l="41420" t="1405" r="-41420" b="1405"/>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ECB6FA-2516-8C7D-3B28-F92A3DC1A7C2}"/>
              </a:ext>
            </a:extLst>
          </p:cNvPr>
          <p:cNvSpPr>
            <a:spLocks noGrp="1"/>
          </p:cNvSpPr>
          <p:nvPr>
            <p:ph type="title"/>
          </p:nvPr>
        </p:nvSpPr>
        <p:spPr>
          <a:xfrm>
            <a:off x="6096000" y="277739"/>
            <a:ext cx="5266345" cy="1344034"/>
          </a:xfrm>
        </p:spPr>
        <p:txBody>
          <a:bodyPr>
            <a:normAutofit fontScale="90000"/>
          </a:bodyPr>
          <a:lstStyle/>
          <a:p>
            <a:r>
              <a:rPr lang="en-AU" sz="3600" dirty="0">
                <a:solidFill>
                  <a:srgbClr val="05504B"/>
                </a:solidFill>
                <a:latin typeface="Arial" panose="020B0604020202020204" pitchFamily="34" charset="0"/>
                <a:cs typeface="Arial" panose="020B0604020202020204" pitchFamily="34" charset="0"/>
              </a:rPr>
              <a:t>Completion and Handover</a:t>
            </a:r>
            <a:br>
              <a:rPr lang="en-AU" sz="3600" dirty="0">
                <a:solidFill>
                  <a:srgbClr val="05504B"/>
                </a:solidFill>
                <a:latin typeface="Arial" panose="020B0604020202020204" pitchFamily="34" charset="0"/>
                <a:cs typeface="Arial" panose="020B0604020202020204" pitchFamily="34" charset="0"/>
              </a:rPr>
            </a:br>
            <a:r>
              <a:rPr lang="en-AU" sz="3600" dirty="0">
                <a:solidFill>
                  <a:srgbClr val="05504B"/>
                </a:solidFill>
                <a:latin typeface="Arial" panose="020B0604020202020204" pitchFamily="34" charset="0"/>
                <a:cs typeface="Arial" panose="020B0604020202020204" pitchFamily="34" charset="0"/>
              </a:rPr>
              <a:t>(10 mins)</a:t>
            </a:r>
          </a:p>
        </p:txBody>
      </p:sp>
      <p:sp>
        <p:nvSpPr>
          <p:cNvPr id="4" name="Rectangle 1">
            <a:extLst>
              <a:ext uri="{FF2B5EF4-FFF2-40B4-BE49-F238E27FC236}">
                <a16:creationId xmlns:a16="http://schemas.microsoft.com/office/drawing/2014/main" id="{3051B88F-7D09-75A2-AA4C-009B83216109}"/>
              </a:ext>
            </a:extLst>
          </p:cNvPr>
          <p:cNvSpPr>
            <a:spLocks noGrp="1" noChangeArrowheads="1"/>
          </p:cNvSpPr>
          <p:nvPr>
            <p:ph idx="1"/>
          </p:nvPr>
        </p:nvSpPr>
        <p:spPr bwMode="auto">
          <a:xfrm>
            <a:off x="6170065" y="1818903"/>
            <a:ext cx="5734228" cy="488954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600" dirty="0"/>
              <a:t>At-a-glance indicators</a:t>
            </a:r>
          </a:p>
          <a:p>
            <a:r>
              <a:rPr lang="en-US" sz="3600" dirty="0"/>
              <a:t>Clear outstanding items</a:t>
            </a:r>
          </a:p>
          <a:p>
            <a:r>
              <a:rPr lang="en-US" sz="3600" dirty="0"/>
              <a:t>Optional follow-up box</a:t>
            </a:r>
          </a:p>
          <a:p>
            <a:r>
              <a:rPr lang="en-US" sz="3600" dirty="0"/>
              <a:t>Supports verbal handover</a:t>
            </a:r>
          </a:p>
        </p:txBody>
      </p:sp>
    </p:spTree>
    <p:extLst>
      <p:ext uri="{BB962C8B-B14F-4D97-AF65-F5344CB8AC3E}">
        <p14:creationId xmlns:p14="http://schemas.microsoft.com/office/powerpoint/2010/main" val="129822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D5F3-46D4-94FD-BD36-7EB47EFAADB5}"/>
              </a:ext>
            </a:extLst>
          </p:cNvPr>
          <p:cNvSpPr>
            <a:spLocks noGrp="1"/>
          </p:cNvSpPr>
          <p:nvPr>
            <p:ph type="title"/>
          </p:nvPr>
        </p:nvSpPr>
        <p:spPr>
          <a:xfrm>
            <a:off x="6417733" y="259802"/>
            <a:ext cx="5291663" cy="1218622"/>
          </a:xfrm>
        </p:spPr>
        <p:txBody>
          <a:bodyPr anchor="b">
            <a:normAutofit/>
          </a:bodyPr>
          <a:lstStyle/>
          <a:p>
            <a:r>
              <a:rPr lang="en-AU" sz="3600" dirty="0">
                <a:solidFill>
                  <a:srgbClr val="05504B"/>
                </a:solidFill>
                <a:latin typeface="Arial" panose="020B0604020202020204" pitchFamily="34" charset="0"/>
                <a:cs typeface="Arial" panose="020B0604020202020204" pitchFamily="34" charset="0"/>
              </a:rPr>
              <a:t>Maintenance and Accountability (10 mins)</a:t>
            </a:r>
          </a:p>
        </p:txBody>
      </p:sp>
      <p:pic>
        <p:nvPicPr>
          <p:cNvPr id="5" name="Picture 4">
            <a:extLst>
              <a:ext uri="{FF2B5EF4-FFF2-40B4-BE49-F238E27FC236}">
                <a16:creationId xmlns:a16="http://schemas.microsoft.com/office/drawing/2014/main" id="{524E3CD7-5201-449A-DD33-4C27B75C1F1C}"/>
              </a:ext>
            </a:extLst>
          </p:cNvPr>
          <p:cNvPicPr>
            <a:picLocks noChangeAspect="1"/>
          </p:cNvPicPr>
          <p:nvPr/>
        </p:nvPicPr>
        <p:blipFill>
          <a:blip r:embed="rId2">
            <a:extLst>
              <a:ext uri="{28A0092B-C50C-407E-A947-70E740481C1C}">
                <a14:useLocalDpi xmlns:a14="http://schemas.microsoft.com/office/drawing/2010/main" val="0"/>
              </a:ext>
            </a:extLst>
          </a:blip>
          <a:srcRect l="16659" r="16659"/>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390F59F-7557-7FA1-9627-1B68E73583DE}"/>
              </a:ext>
            </a:extLst>
          </p:cNvPr>
          <p:cNvSpPr>
            <a:spLocks noGrp="1"/>
          </p:cNvSpPr>
          <p:nvPr>
            <p:ph idx="1"/>
          </p:nvPr>
        </p:nvSpPr>
        <p:spPr>
          <a:xfrm>
            <a:off x="6417733" y="1606608"/>
            <a:ext cx="5683112" cy="5059111"/>
          </a:xfrm>
        </p:spPr>
        <p:txBody>
          <a:bodyPr>
            <a:normAutofit fontScale="25000" lnSpcReduction="20000"/>
          </a:bodyPr>
          <a:lstStyle/>
          <a:p>
            <a:pPr>
              <a:lnSpc>
                <a:spcPct val="170000"/>
              </a:lnSpc>
            </a:pPr>
            <a:r>
              <a:rPr lang="en-US" sz="9600" dirty="0"/>
              <a:t>Agree on practical ownership and oversight.</a:t>
            </a:r>
          </a:p>
          <a:p>
            <a:pPr>
              <a:lnSpc>
                <a:spcPct val="170000"/>
              </a:lnSpc>
            </a:pPr>
            <a:r>
              <a:rPr lang="en-US" sz="9600" dirty="0"/>
              <a:t>Who completes during shift?</a:t>
            </a:r>
          </a:p>
          <a:p>
            <a:pPr>
              <a:lnSpc>
                <a:spcPct val="170000"/>
              </a:lnSpc>
            </a:pPr>
            <a:r>
              <a:rPr lang="en-US" sz="9600" dirty="0"/>
              <a:t>Who will be responsible for checking accuracy at end of shift?</a:t>
            </a:r>
          </a:p>
          <a:p>
            <a:pPr>
              <a:lnSpc>
                <a:spcPct val="170000"/>
              </a:lnSpc>
            </a:pPr>
            <a:r>
              <a:rPr lang="en-US" sz="9600" dirty="0"/>
              <a:t>Escalation pathway for incomplete tasks</a:t>
            </a:r>
            <a:endParaRPr lang="en-AU" sz="9600" dirty="0"/>
          </a:p>
          <a:p>
            <a:pPr>
              <a:lnSpc>
                <a:spcPct val="170000"/>
              </a:lnSpc>
            </a:pPr>
            <a:r>
              <a:rPr lang="en-US" sz="9600" dirty="0"/>
              <a:t>Whether RNs validate or sign off</a:t>
            </a:r>
            <a:endParaRPr lang="en-AU" sz="9600" dirty="0"/>
          </a:p>
          <a:p>
            <a:pPr marL="0" indent="0">
              <a:buNone/>
            </a:pPr>
            <a:endParaRPr lang="en-AU" sz="1800" dirty="0"/>
          </a:p>
        </p:txBody>
      </p:sp>
    </p:spTree>
    <p:extLst>
      <p:ext uri="{BB962C8B-B14F-4D97-AF65-F5344CB8AC3E}">
        <p14:creationId xmlns:p14="http://schemas.microsoft.com/office/powerpoint/2010/main" val="619689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7EBC10-6079-D508-6B83-34D910F9E9F5}"/>
              </a:ext>
            </a:extLst>
          </p:cNvPr>
          <p:cNvSpPr>
            <a:spLocks noGrp="1"/>
          </p:cNvSpPr>
          <p:nvPr>
            <p:ph type="title"/>
          </p:nvPr>
        </p:nvSpPr>
        <p:spPr>
          <a:xfrm>
            <a:off x="838201" y="365125"/>
            <a:ext cx="5251316" cy="1287135"/>
          </a:xfrm>
        </p:spPr>
        <p:txBody>
          <a:bodyPr>
            <a:normAutofit/>
          </a:bodyPr>
          <a:lstStyle/>
          <a:p>
            <a:r>
              <a:rPr lang="en-AU" sz="3600" dirty="0">
                <a:solidFill>
                  <a:srgbClr val="05504B"/>
                </a:solidFill>
                <a:latin typeface="Arial" panose="020B0604020202020204" pitchFamily="34" charset="0"/>
                <a:cs typeface="Arial" panose="020B0604020202020204" pitchFamily="34" charset="0"/>
              </a:rPr>
              <a:t>Design Brainstorming (10 mins)</a:t>
            </a:r>
          </a:p>
        </p:txBody>
      </p:sp>
      <p:sp>
        <p:nvSpPr>
          <p:cNvPr id="4" name="Rectangle 1">
            <a:extLst>
              <a:ext uri="{FF2B5EF4-FFF2-40B4-BE49-F238E27FC236}">
                <a16:creationId xmlns:a16="http://schemas.microsoft.com/office/drawing/2014/main" id="{31F5B7B4-0AB5-DD13-615E-FEAE6614DAA5}"/>
              </a:ext>
            </a:extLst>
          </p:cNvPr>
          <p:cNvSpPr>
            <a:spLocks noGrp="1" noChangeArrowheads="1"/>
          </p:cNvSpPr>
          <p:nvPr>
            <p:ph idx="1"/>
          </p:nvPr>
        </p:nvSpPr>
        <p:spPr bwMode="auto">
          <a:xfrm>
            <a:off x="838200" y="1652260"/>
            <a:ext cx="5571146" cy="452470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r>
              <a:rPr lang="en-US" sz="3200" dirty="0"/>
              <a:t>Sketch ideas for what the checklist could look like.</a:t>
            </a:r>
          </a:p>
          <a:p>
            <a:r>
              <a:rPr lang="en-US" sz="3200" dirty="0"/>
              <a:t>Consider essential fields, </a:t>
            </a:r>
            <a:r>
              <a:rPr lang="en-US" sz="3200" dirty="0" err="1"/>
              <a:t>colours</a:t>
            </a:r>
            <a:r>
              <a:rPr lang="en-US" sz="3200" dirty="0"/>
              <a:t>, layout.</a:t>
            </a:r>
          </a:p>
          <a:p>
            <a:r>
              <a:rPr lang="en-US" sz="3200" dirty="0"/>
              <a:t>Drop down lists vs free text.</a:t>
            </a:r>
          </a:p>
          <a:p>
            <a:r>
              <a:rPr lang="en-US" sz="3200" dirty="0"/>
              <a:t>How to show completed vs outstanding tasks</a:t>
            </a:r>
          </a:p>
          <a:p>
            <a:r>
              <a:rPr lang="en-US" sz="3200" dirty="0"/>
              <a:t>Vote on preferred design.</a:t>
            </a:r>
          </a:p>
        </p:txBody>
      </p:sp>
      <p:pic>
        <p:nvPicPr>
          <p:cNvPr id="6" name="Picture 5">
            <a:extLst>
              <a:ext uri="{FF2B5EF4-FFF2-40B4-BE49-F238E27FC236}">
                <a16:creationId xmlns:a16="http://schemas.microsoft.com/office/drawing/2014/main" id="{295113F0-A05A-7E82-0F74-8A8A44853AFD}"/>
              </a:ext>
            </a:extLst>
          </p:cNvPr>
          <p:cNvPicPr>
            <a:picLocks noChangeAspect="1"/>
          </p:cNvPicPr>
          <p:nvPr/>
        </p:nvPicPr>
        <p:blipFill>
          <a:blip r:embed="rId2">
            <a:extLst>
              <a:ext uri="{28A0092B-C50C-407E-A947-70E740481C1C}">
                <a14:useLocalDpi xmlns:a14="http://schemas.microsoft.com/office/drawing/2010/main" val="0"/>
              </a:ext>
            </a:extLst>
          </a:blip>
          <a:srcRect l="17395" r="17395"/>
          <a:stretch>
            <a:fillRect/>
          </a:stretch>
        </p:blipFill>
        <p:spPr>
          <a:xfrm>
            <a:off x="5740943"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16346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B3249FB-5060-0148-75D8-C8D58176331B}"/>
              </a:ext>
            </a:extLst>
          </p:cNvPr>
          <p:cNvPicPr>
            <a:picLocks noChangeAspect="1"/>
          </p:cNvPicPr>
          <p:nvPr/>
        </p:nvPicPr>
        <p:blipFill>
          <a:blip r:embed="rId2">
            <a:extLst>
              <a:ext uri="{28A0092B-C50C-407E-A947-70E740481C1C}">
                <a14:useLocalDpi xmlns:a14="http://schemas.microsoft.com/office/drawing/2010/main" val="0"/>
              </a:ext>
            </a:extLst>
          </a:blip>
          <a:srcRect l="16315" r="16315"/>
          <a:stretch/>
        </p:blipFill>
        <p:spPr>
          <a:xfrm>
            <a:off x="-65885" y="0"/>
            <a:ext cx="6160360"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AF96CA-DA3C-6EEF-68E2-E3ABD9056915}"/>
              </a:ext>
            </a:extLst>
          </p:cNvPr>
          <p:cNvSpPr>
            <a:spLocks noGrp="1"/>
          </p:cNvSpPr>
          <p:nvPr>
            <p:ph type="title"/>
          </p:nvPr>
        </p:nvSpPr>
        <p:spPr>
          <a:xfrm>
            <a:off x="6336834" y="280697"/>
            <a:ext cx="4882661" cy="1472467"/>
          </a:xfrm>
        </p:spPr>
        <p:txBody>
          <a:bodyPr>
            <a:normAutofit/>
          </a:bodyPr>
          <a:lstStyle/>
          <a:p>
            <a:r>
              <a:rPr lang="en-AU" sz="4000" dirty="0">
                <a:solidFill>
                  <a:srgbClr val="05504B"/>
                </a:solidFill>
                <a:latin typeface="Arial" panose="020B0604020202020204" pitchFamily="34" charset="0"/>
                <a:cs typeface="Arial" panose="020B0604020202020204" pitchFamily="34" charset="0"/>
              </a:rPr>
              <a:t>Integration with Handover (10 min)</a:t>
            </a:r>
          </a:p>
        </p:txBody>
      </p:sp>
      <p:sp>
        <p:nvSpPr>
          <p:cNvPr id="4" name="Rectangle 1">
            <a:extLst>
              <a:ext uri="{FF2B5EF4-FFF2-40B4-BE49-F238E27FC236}">
                <a16:creationId xmlns:a16="http://schemas.microsoft.com/office/drawing/2014/main" id="{313F41F6-1883-1AFB-A67C-E76A01D2345E}"/>
              </a:ext>
            </a:extLst>
          </p:cNvPr>
          <p:cNvSpPr>
            <a:spLocks noGrp="1" noChangeArrowheads="1"/>
          </p:cNvSpPr>
          <p:nvPr>
            <p:ph idx="1"/>
          </p:nvPr>
        </p:nvSpPr>
        <p:spPr bwMode="auto">
          <a:xfrm>
            <a:off x="6457191" y="1959415"/>
            <a:ext cx="5359671" cy="46963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lnSpcReduction="10000"/>
          </a:bodyPr>
          <a:lstStyle/>
          <a:p>
            <a:pPr>
              <a:lnSpc>
                <a:spcPct val="170000"/>
              </a:lnSpc>
            </a:pPr>
            <a:r>
              <a:rPr lang="en-US" dirty="0"/>
              <a:t>Who </a:t>
            </a:r>
            <a:r>
              <a:rPr lang="en-US" dirty="0" err="1"/>
              <a:t>verbalises</a:t>
            </a:r>
            <a:r>
              <a:rPr lang="en-US" dirty="0"/>
              <a:t> outstanding items in handover</a:t>
            </a:r>
          </a:p>
          <a:p>
            <a:pPr>
              <a:lnSpc>
                <a:spcPct val="170000"/>
              </a:lnSpc>
            </a:pPr>
            <a:r>
              <a:rPr lang="en-US" dirty="0"/>
              <a:t>Where in the handover will checklist be reviewed</a:t>
            </a:r>
          </a:p>
          <a:p>
            <a:pPr>
              <a:lnSpc>
                <a:spcPct val="170000"/>
              </a:lnSpc>
            </a:pPr>
            <a:r>
              <a:rPr lang="en-US" dirty="0"/>
              <a:t>Outstanding tasks highlights</a:t>
            </a:r>
          </a:p>
          <a:p>
            <a:pPr>
              <a:lnSpc>
                <a:spcPct val="170000"/>
              </a:lnSpc>
            </a:pPr>
            <a:r>
              <a:rPr lang="en-US" dirty="0"/>
              <a:t>Links to High-Risk Register</a:t>
            </a:r>
            <a:endParaRPr lang="en-AU" dirty="0"/>
          </a:p>
        </p:txBody>
      </p:sp>
    </p:spTree>
    <p:extLst>
      <p:ext uri="{BB962C8B-B14F-4D97-AF65-F5344CB8AC3E}">
        <p14:creationId xmlns:p14="http://schemas.microsoft.com/office/powerpoint/2010/main" val="237210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B210AC1D-4063-4C6E-9528-FA9C4C0C1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02F8C595-E68C-4306-AED8-DC7826A0A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022338-0AE3-7D59-818F-ED8F67677A55}"/>
              </a:ext>
            </a:extLst>
          </p:cNvPr>
          <p:cNvSpPr>
            <a:spLocks noGrp="1"/>
          </p:cNvSpPr>
          <p:nvPr>
            <p:ph type="title"/>
          </p:nvPr>
        </p:nvSpPr>
        <p:spPr>
          <a:xfrm>
            <a:off x="6358069" y="253527"/>
            <a:ext cx="4922377" cy="1425722"/>
          </a:xfrm>
        </p:spPr>
        <p:txBody>
          <a:bodyPr anchor="ctr">
            <a:noAutofit/>
          </a:bodyPr>
          <a:lstStyle/>
          <a:p>
            <a:r>
              <a:rPr lang="en-AU" sz="4000" dirty="0">
                <a:solidFill>
                  <a:srgbClr val="05504B"/>
                </a:solidFill>
                <a:latin typeface="Arial" panose="020B0604020202020204" pitchFamily="34" charset="0"/>
                <a:cs typeface="Arial" panose="020B0604020202020204" pitchFamily="34" charset="0"/>
              </a:rPr>
              <a:t>Wrap-Up and </a:t>
            </a:r>
            <a:br>
              <a:rPr lang="en-AU" sz="4000" dirty="0">
                <a:solidFill>
                  <a:srgbClr val="05504B"/>
                </a:solidFill>
                <a:latin typeface="Arial" panose="020B0604020202020204" pitchFamily="34" charset="0"/>
                <a:cs typeface="Arial" panose="020B0604020202020204" pitchFamily="34" charset="0"/>
              </a:rPr>
            </a:br>
            <a:r>
              <a:rPr lang="en-AU" sz="4000" dirty="0">
                <a:solidFill>
                  <a:srgbClr val="05504B"/>
                </a:solidFill>
                <a:latin typeface="Arial" panose="020B0604020202020204" pitchFamily="34" charset="0"/>
                <a:cs typeface="Arial" panose="020B0604020202020204" pitchFamily="34" charset="0"/>
              </a:rPr>
              <a:t>Next Steps (15 min)</a:t>
            </a:r>
          </a:p>
        </p:txBody>
      </p:sp>
      <p:pic>
        <p:nvPicPr>
          <p:cNvPr id="6" name="Picture 5">
            <a:extLst>
              <a:ext uri="{FF2B5EF4-FFF2-40B4-BE49-F238E27FC236}">
                <a16:creationId xmlns:a16="http://schemas.microsoft.com/office/drawing/2014/main" id="{C844F296-C453-E75B-AF2C-FBE6D99B263D}"/>
              </a:ext>
            </a:extLst>
          </p:cNvPr>
          <p:cNvPicPr>
            <a:picLocks noChangeAspect="1"/>
          </p:cNvPicPr>
          <p:nvPr/>
        </p:nvPicPr>
        <p:blipFill>
          <a:blip r:embed="rId2">
            <a:extLst>
              <a:ext uri="{28A0092B-C50C-407E-A947-70E740481C1C}">
                <a14:useLocalDpi xmlns:a14="http://schemas.microsoft.com/office/drawing/2010/main" val="0"/>
              </a:ext>
            </a:extLst>
          </a:blip>
          <a:srcRect l="16667" r="16667"/>
          <a:stretch/>
        </p:blipFill>
        <p:spPr>
          <a:xfrm>
            <a:off x="-1" y="-2"/>
            <a:ext cx="6096001" cy="6858002"/>
          </a:xfrm>
          <a:prstGeom prst="rect">
            <a:avLst/>
          </a:prstGeom>
        </p:spPr>
      </p:pic>
      <p:sp>
        <p:nvSpPr>
          <p:cNvPr id="4" name="Rectangle 1">
            <a:extLst>
              <a:ext uri="{FF2B5EF4-FFF2-40B4-BE49-F238E27FC236}">
                <a16:creationId xmlns:a16="http://schemas.microsoft.com/office/drawing/2014/main" id="{4A1EE7C3-3CBE-B49A-9335-5E54DA8F5F95}"/>
              </a:ext>
            </a:extLst>
          </p:cNvPr>
          <p:cNvSpPr>
            <a:spLocks noGrp="1" noChangeArrowheads="1"/>
          </p:cNvSpPr>
          <p:nvPr>
            <p:ph idx="1"/>
          </p:nvPr>
        </p:nvSpPr>
        <p:spPr bwMode="auto">
          <a:xfrm>
            <a:off x="6504305" y="1679250"/>
            <a:ext cx="4776141" cy="486683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1000"/>
              </a:spcAft>
            </a:pPr>
            <a:r>
              <a:rPr lang="en-US" altLang="en-US" dirty="0">
                <a:latin typeface="Arial" panose="020B0604020202020204" pitchFamily="34" charset="0"/>
              </a:rPr>
              <a:t>Review key design for tools</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Draft templates will be created</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Templates will be piloted</a:t>
            </a:r>
          </a:p>
          <a:p>
            <a:pPr eaLnBrk="0" fontAlgn="base" hangingPunct="0">
              <a:spcBef>
                <a:spcPct val="0"/>
              </a:spcBef>
              <a:spcAft>
                <a:spcPts val="1000"/>
              </a:spcAft>
            </a:pPr>
            <a:r>
              <a:rPr lang="en-US" altLang="en-US" dirty="0">
                <a:latin typeface="Arial" panose="020B0604020202020204" pitchFamily="34" charset="0"/>
              </a:rPr>
              <a:t>Feedback received</a:t>
            </a:r>
          </a:p>
          <a:p>
            <a:pPr eaLnBrk="0" fontAlgn="base" hangingPunct="0">
              <a:spcBef>
                <a:spcPct val="0"/>
              </a:spcBef>
              <a:spcAft>
                <a:spcPts val="1000"/>
              </a:spcAft>
            </a:pPr>
            <a:r>
              <a:rPr kumimoji="0" lang="en-US" altLang="en-US" b="0" i="0" u="none" strike="noStrike" cap="none" normalizeH="0" baseline="0" dirty="0">
                <a:ln>
                  <a:noFill/>
                </a:ln>
                <a:effectLst/>
                <a:latin typeface="Arial" panose="020B0604020202020204" pitchFamily="34" charset="0"/>
              </a:rPr>
              <a:t>Tools finalized</a:t>
            </a:r>
          </a:p>
          <a:p>
            <a:pPr eaLnBrk="0" fontAlgn="base" hangingPunct="0">
              <a:spcBef>
                <a:spcPct val="0"/>
              </a:spcBef>
              <a:spcAft>
                <a:spcPts val="1000"/>
              </a:spcAft>
            </a:pPr>
            <a:r>
              <a:rPr lang="en-US" altLang="en-US" dirty="0">
                <a:latin typeface="Arial" panose="020B0604020202020204" pitchFamily="34" charset="0"/>
              </a:rPr>
              <a:t>Tools launched</a:t>
            </a:r>
          </a:p>
          <a:p>
            <a:pPr eaLnBrk="0" fontAlgn="base" hangingPunct="0">
              <a:spcBef>
                <a:spcPct val="0"/>
              </a:spcBef>
              <a:spcAft>
                <a:spcPts val="1000"/>
              </a:spcAft>
            </a:pPr>
            <a:r>
              <a:rPr lang="en-US" altLang="en-US" dirty="0">
                <a:latin typeface="Arial" panose="020B0604020202020204" pitchFamily="34" charset="0"/>
              </a:rPr>
              <a:t>Monitor use of tools</a:t>
            </a:r>
            <a:endParaRPr kumimoji="0" lang="en-US" altLang="en-US"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3308369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B29D9F-8FDD-B9F6-7596-EC02BD687723}"/>
              </a:ext>
            </a:extLst>
          </p:cNvPr>
          <p:cNvPicPr>
            <a:picLocks noChangeAspect="1"/>
          </p:cNvPicPr>
          <p:nvPr/>
        </p:nvPicPr>
        <p:blipFill>
          <a:blip r:embed="rId2"/>
          <a:stretch>
            <a:fillRect/>
          </a:stretch>
        </p:blipFill>
        <p:spPr>
          <a:xfrm>
            <a:off x="2929631" y="251520"/>
            <a:ext cx="6391922" cy="6414349"/>
          </a:xfrm>
          <a:prstGeom prst="rect">
            <a:avLst/>
          </a:prstGeom>
        </p:spPr>
      </p:pic>
    </p:spTree>
    <p:extLst>
      <p:ext uri="{BB962C8B-B14F-4D97-AF65-F5344CB8AC3E}">
        <p14:creationId xmlns:p14="http://schemas.microsoft.com/office/powerpoint/2010/main" val="1609556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dirty="0">
                <a:solidFill>
                  <a:srgbClr val="05504B"/>
                </a:solidFill>
                <a:latin typeface="Arial" panose="020B0604020202020204" pitchFamily="34" charset="0"/>
                <a:cs typeface="Arial" panose="020B0604020202020204" pitchFamily="34" charset="0"/>
              </a:rPr>
              <a:t>Thank You</a:t>
            </a:r>
            <a:endParaRPr lang="en-AU" sz="48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B0E02F-9530-459E-88F4-2C3F084CCF78}">
  <ds:schemaRefs>
    <ds:schemaRef ds:uri="714d5ace-5389-4d8e-bf5b-797869bbbda3"/>
    <ds:schemaRef ds:uri="a6b565c8-0382-4bba-b97a-289cc51116fa"/>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5CC06C5C-EEA0-4C86-B698-18DD65458525}"/>
</file>

<file path=customXml/itemProps3.xml><?xml version="1.0" encoding="utf-8"?>
<ds:datastoreItem xmlns:ds="http://schemas.openxmlformats.org/officeDocument/2006/customXml" ds:itemID="{6C4638FE-4475-40D6-826F-E7B5C11009F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1559</TotalTime>
  <Words>593</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ARIIA Data Literacy Project </vt:lpstr>
      <vt:lpstr>Project Background</vt:lpstr>
      <vt:lpstr>Workshop Purpose</vt:lpstr>
      <vt:lpstr>PI Handover Checklist (10 mins)</vt:lpstr>
      <vt:lpstr>Risk Register – User Stories (10 mins)</vt:lpstr>
      <vt:lpstr>Format and Access  (15 mins)</vt:lpstr>
      <vt:lpstr>Essential PI Tasks (15 mins)</vt:lpstr>
      <vt:lpstr>Information to Include (15 mins)</vt:lpstr>
      <vt:lpstr>Completion and Handover (10 mins)</vt:lpstr>
      <vt:lpstr>Maintenance and Accountability (10 mins)</vt:lpstr>
      <vt:lpstr>Design Brainstorming (10 mins)</vt:lpstr>
      <vt:lpstr>Integration with Handover (10 min)</vt:lpstr>
      <vt:lpstr>Wrap-Up and  Next Steps (15 min)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10</cp:revision>
  <dcterms:created xsi:type="dcterms:W3CDTF">2025-09-25T03:38:13Z</dcterms:created>
  <dcterms:modified xsi:type="dcterms:W3CDTF">2026-06-30T00:50:23Z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1319200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