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7" r:id="rId5"/>
    <p:sldId id="258" r:id="rId6"/>
    <p:sldId id="270" r:id="rId7"/>
    <p:sldId id="259" r:id="rId8"/>
    <p:sldId id="260" r:id="rId9"/>
    <p:sldId id="265" r:id="rId10"/>
    <p:sldId id="261" r:id="rId11"/>
    <p:sldId id="264" r:id="rId12"/>
    <p:sldId id="262" r:id="rId13"/>
    <p:sldId id="266" r:id="rId14"/>
    <p:sldId id="268" r:id="rId15"/>
    <p:sldId id="271" r:id="rId16"/>
    <p:sldId id="269" r:id="rId17"/>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C07304-724D-4ECD-9FD9-B8A57A0EA78B}" v="1" dt="2026-06-12T06:35:49.2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52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Burke" userId="0016f6ac-ac74-4c3c-98fe-673b36ae43e6" providerId="ADAL" clId="{E77C3AF3-C62C-4043-85C2-D2CEEE99E85B}"/>
    <pc:docChg chg="custSel addSld modSld">
      <pc:chgData name="Emma Burke" userId="0016f6ac-ac74-4c3c-98fe-673b36ae43e6" providerId="ADAL" clId="{E77C3AF3-C62C-4043-85C2-D2CEEE99E85B}" dt="2026-06-12T06:35:52.107" v="7" actId="14100"/>
      <pc:docMkLst>
        <pc:docMk/>
      </pc:docMkLst>
      <pc:sldChg chg="modSp mod">
        <pc:chgData name="Emma Burke" userId="0016f6ac-ac74-4c3c-98fe-673b36ae43e6" providerId="ADAL" clId="{E77C3AF3-C62C-4043-85C2-D2CEEE99E85B}" dt="2026-06-12T06:35:52.107" v="7" actId="14100"/>
        <pc:sldMkLst>
          <pc:docMk/>
          <pc:sldMk cId="1340417565" sldId="257"/>
        </pc:sldMkLst>
        <pc:spChg chg="mod">
          <ac:chgData name="Emma Burke" userId="0016f6ac-ac74-4c3c-98fe-673b36ae43e6" providerId="ADAL" clId="{E77C3AF3-C62C-4043-85C2-D2CEEE99E85B}" dt="2026-06-12T06:35:52.107" v="7" actId="14100"/>
          <ac:spMkLst>
            <pc:docMk/>
            <pc:sldMk cId="1340417565" sldId="257"/>
            <ac:spMk id="6" creationId="{8719016E-FB4B-4116-A0F3-CCEE31BB38B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12/06/2026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12/06/2026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12/06/2026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B0562981-9F3E-469E-A742-E155B84AFE4B}"/>
              </a:ext>
            </a:extLst>
          </p:cNvPr>
          <p:cNvSpPr txBox="1"/>
          <p:nvPr userDrawn="1"/>
        </p:nvSpPr>
        <p:spPr>
          <a:xfrm>
            <a:off x="0" y="5173505"/>
            <a:ext cx="12192000" cy="1684495"/>
          </a:xfrm>
          <a:prstGeom prst="rect">
            <a:avLst/>
          </a:prstGeom>
          <a:solidFill>
            <a:srgbClr val="009182"/>
          </a:solidFill>
        </p:spPr>
        <p:txBody>
          <a:bodyPr wrap="square" rtlCol="0">
            <a:spAutoFit/>
          </a:bodyPr>
          <a:lstStyle/>
          <a:p>
            <a:endParaRPr lang="en-AU"/>
          </a:p>
        </p:txBody>
      </p:sp>
      <p:pic>
        <p:nvPicPr>
          <p:cNvPr id="16" name="Picture 15" descr="Logo&#10;&#10;Description automatically generated">
            <a:extLst>
              <a:ext uri="{FF2B5EF4-FFF2-40B4-BE49-F238E27FC236}">
                <a16:creationId xmlns:a16="http://schemas.microsoft.com/office/drawing/2014/main" id="{DAC7A557-3745-44BE-A6CD-1999EE3A82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54876" y="5173505"/>
            <a:ext cx="1882245" cy="1070393"/>
          </a:xfrm>
          <a:prstGeom prst="rect">
            <a:avLst/>
          </a:prstGeom>
        </p:spPr>
      </p:pic>
      <p:sp>
        <p:nvSpPr>
          <p:cNvPr id="18" name="TextBox 17">
            <a:extLst>
              <a:ext uri="{FF2B5EF4-FFF2-40B4-BE49-F238E27FC236}">
                <a16:creationId xmlns:a16="http://schemas.microsoft.com/office/drawing/2014/main" id="{4E1A806A-BF09-4043-BAD5-7A38BD2227D3}"/>
              </a:ext>
            </a:extLst>
          </p:cNvPr>
          <p:cNvSpPr txBox="1"/>
          <p:nvPr userDrawn="1"/>
        </p:nvSpPr>
        <p:spPr>
          <a:xfrm>
            <a:off x="3300412" y="6243898"/>
            <a:ext cx="5591175" cy="276999"/>
          </a:xfrm>
          <a:prstGeom prst="rect">
            <a:avLst/>
          </a:prstGeom>
          <a:noFill/>
        </p:spPr>
        <p:txBody>
          <a:bodyPr wrap="square" rtlCol="0">
            <a:spAutoFit/>
          </a:bodyPr>
          <a:lstStyle/>
          <a:p>
            <a:pPr algn="ctr"/>
            <a:r>
              <a:rPr lang="en-US" sz="1200">
                <a:solidFill>
                  <a:srgbClr val="D7D7D2"/>
                </a:solidFill>
                <a:latin typeface="Arial" panose="020B0604020202020204" pitchFamily="34" charset="0"/>
                <a:cs typeface="Arial" panose="020B0604020202020204" pitchFamily="34" charset="0"/>
              </a:rPr>
              <a:t>HOME SUPPORT | RESIDENTIAL | THERAPY &amp; WELLNESS </a:t>
            </a:r>
            <a:endParaRPr lang="en-AU" sz="1200">
              <a:solidFill>
                <a:srgbClr val="D7D7D2"/>
              </a:solidFill>
              <a:latin typeface="Arial" panose="020B0604020202020204" pitchFamily="34" charset="0"/>
              <a:cs typeface="Arial" panose="020B0604020202020204" pitchFamily="34" charset="0"/>
            </a:endParaRPr>
          </a:p>
        </p:txBody>
      </p:sp>
      <p:pic>
        <p:nvPicPr>
          <p:cNvPr id="5" name="Picture 4" descr="A picture containing icon&#10;&#10;Description automatically generated">
            <a:extLst>
              <a:ext uri="{FF2B5EF4-FFF2-40B4-BE49-F238E27FC236}">
                <a16:creationId xmlns:a16="http://schemas.microsoft.com/office/drawing/2014/main" id="{B1F24FB1-8C9D-4A15-9E77-A86096C1FC9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1487"/>
          <a:stretch/>
        </p:blipFill>
        <p:spPr>
          <a:xfrm>
            <a:off x="9847245" y="-1"/>
            <a:ext cx="2242177" cy="2734765"/>
          </a:xfrm>
          <a:prstGeom prst="rect">
            <a:avLst/>
          </a:prstGeom>
        </p:spPr>
      </p:pic>
    </p:spTree>
    <p:extLst>
      <p:ext uri="{BB962C8B-B14F-4D97-AF65-F5344CB8AC3E}">
        <p14:creationId xmlns:p14="http://schemas.microsoft.com/office/powerpoint/2010/main" val="1312343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12/06/2026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CF5AA08-66DB-482D-A353-CA635FB79E46}"/>
              </a:ext>
            </a:extLst>
          </p:cNvPr>
          <p:cNvSpPr txBox="1"/>
          <p:nvPr/>
        </p:nvSpPr>
        <p:spPr>
          <a:xfrm>
            <a:off x="957942" y="957943"/>
            <a:ext cx="9091911" cy="1569660"/>
          </a:xfrm>
          <a:prstGeom prst="rect">
            <a:avLst/>
          </a:prstGeom>
          <a:noFill/>
        </p:spPr>
        <p:txBody>
          <a:bodyPr wrap="square" lIns="91440" tIns="45720" rIns="91440" bIns="45720" rtlCol="0" anchor="t">
            <a:spAutoFit/>
          </a:bodyPr>
          <a:lstStyle/>
          <a:p>
            <a:r>
              <a:rPr lang="en-US" sz="4800">
                <a:solidFill>
                  <a:srgbClr val="05504B"/>
                </a:solidFill>
                <a:latin typeface="Arial"/>
                <a:cs typeface="Arial"/>
              </a:rPr>
              <a:t>Pressure Injury </a:t>
            </a:r>
            <a:endParaRPr lang="en-US" sz="4800">
              <a:solidFill>
                <a:srgbClr val="05504B"/>
              </a:solidFill>
              <a:latin typeface="Arial" panose="020B0604020202020204" pitchFamily="34" charset="0"/>
              <a:cs typeface="Arial" panose="020B0604020202020204" pitchFamily="34" charset="0"/>
            </a:endParaRPr>
          </a:p>
          <a:p>
            <a:r>
              <a:rPr lang="en-US" sz="4800">
                <a:solidFill>
                  <a:srgbClr val="05504B"/>
                </a:solidFill>
                <a:latin typeface="Arial"/>
                <a:cs typeface="Arial"/>
              </a:rPr>
              <a:t>Co-Design Workshop Three</a:t>
            </a:r>
            <a:endParaRPr lang="en-AU" sz="4800">
              <a:solidFill>
                <a:srgbClr val="05504B"/>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D797859C-5E1D-4994-95E9-D509D2AD9AEE}"/>
              </a:ext>
            </a:extLst>
          </p:cNvPr>
          <p:cNvSpPr txBox="1"/>
          <p:nvPr/>
        </p:nvSpPr>
        <p:spPr>
          <a:xfrm>
            <a:off x="962096" y="3138503"/>
            <a:ext cx="7053943" cy="584775"/>
          </a:xfrm>
          <a:prstGeom prst="rect">
            <a:avLst/>
          </a:prstGeom>
          <a:noFill/>
        </p:spPr>
        <p:txBody>
          <a:bodyPr wrap="square" rtlCol="0">
            <a:spAutoFit/>
          </a:bodyPr>
          <a:lstStyle/>
          <a:p>
            <a:r>
              <a:rPr lang="en-US" sz="3200">
                <a:solidFill>
                  <a:srgbClr val="05504B"/>
                </a:solidFill>
                <a:latin typeface="Arial" panose="020B0604020202020204" pitchFamily="34" charset="0"/>
                <a:cs typeface="Arial" panose="020B0604020202020204" pitchFamily="34" charset="0"/>
              </a:rPr>
              <a:t>ARIIA – Data Literacy Project</a:t>
            </a:r>
            <a:endParaRPr lang="en-AU" sz="3200">
              <a:solidFill>
                <a:srgbClr val="05504B"/>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719016E-FB4B-4116-A0F3-CCEE31BB38BE}"/>
              </a:ext>
            </a:extLst>
          </p:cNvPr>
          <p:cNvSpPr txBox="1"/>
          <p:nvPr/>
        </p:nvSpPr>
        <p:spPr>
          <a:xfrm>
            <a:off x="957942" y="3870059"/>
            <a:ext cx="9185299" cy="584775"/>
          </a:xfrm>
          <a:prstGeom prst="rect">
            <a:avLst/>
          </a:prstGeom>
          <a:noFill/>
        </p:spPr>
        <p:txBody>
          <a:bodyPr wrap="square" rtlCol="0">
            <a:spAutoFit/>
          </a:bodyPr>
          <a:lstStyle/>
          <a:p>
            <a:r>
              <a:rPr lang="en-US" sz="3200" dirty="0">
                <a:solidFill>
                  <a:srgbClr val="05504B"/>
                </a:solidFill>
                <a:latin typeface="Arial" panose="020B0604020202020204" pitchFamily="34" charset="0"/>
                <a:cs typeface="Arial" panose="020B0604020202020204" pitchFamily="34" charset="0"/>
              </a:rPr>
              <a:t>Emma Burke – Manager, Strategic Projects</a:t>
            </a:r>
            <a:endParaRPr lang="en-AU" sz="3200" dirty="0">
              <a:solidFill>
                <a:srgbClr val="05504B"/>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C3C46C4-4FAA-4582-B594-616C7017AD33}"/>
              </a:ext>
            </a:extLst>
          </p:cNvPr>
          <p:cNvSpPr txBox="1"/>
          <p:nvPr/>
        </p:nvSpPr>
        <p:spPr>
          <a:xfrm>
            <a:off x="957942" y="4542420"/>
            <a:ext cx="7132321" cy="461665"/>
          </a:xfrm>
          <a:prstGeom prst="rect">
            <a:avLst/>
          </a:prstGeom>
          <a:noFill/>
        </p:spPr>
        <p:txBody>
          <a:bodyPr wrap="square" lIns="91440" tIns="45720" rIns="91440" bIns="45720" rtlCol="0" anchor="t">
            <a:spAutoFit/>
          </a:bodyPr>
          <a:lstStyle/>
          <a:p>
            <a:r>
              <a:rPr lang="en-US" sz="2400" dirty="0">
                <a:solidFill>
                  <a:srgbClr val="05504B"/>
                </a:solidFill>
                <a:latin typeface="Arial"/>
                <a:cs typeface="Arial"/>
              </a:rPr>
              <a:t>2 Feb 2026</a:t>
            </a:r>
            <a:endParaRPr lang="en-AU" sz="2400" dirty="0">
              <a:solidFill>
                <a:srgbClr val="05504B"/>
              </a:solidFill>
              <a:latin typeface="Arial"/>
              <a:cs typeface="Arial"/>
            </a:endParaRPr>
          </a:p>
        </p:txBody>
      </p:sp>
    </p:spTree>
    <p:extLst>
      <p:ext uri="{BB962C8B-B14F-4D97-AF65-F5344CB8AC3E}">
        <p14:creationId xmlns:p14="http://schemas.microsoft.com/office/powerpoint/2010/main" val="1340417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79B65-48EF-5DA9-70E2-4C177B37C890}"/>
              </a:ext>
            </a:extLst>
          </p:cNvPr>
          <p:cNvSpPr>
            <a:spLocks noGrp="1"/>
          </p:cNvSpPr>
          <p:nvPr>
            <p:ph type="title"/>
          </p:nvPr>
        </p:nvSpPr>
        <p:spPr>
          <a:xfrm>
            <a:off x="4465297" y="365689"/>
            <a:ext cx="7413357" cy="1112733"/>
          </a:xfrm>
        </p:spPr>
        <p:txBody>
          <a:bodyPr anchor="ctr">
            <a:normAutofit/>
          </a:bodyPr>
          <a:lstStyle/>
          <a:p>
            <a:r>
              <a:rPr lang="en-US">
                <a:solidFill>
                  <a:srgbClr val="05504B"/>
                </a:solidFill>
                <a:latin typeface="Arial" panose="020B0604020202020204" pitchFamily="34" charset="0"/>
                <a:cs typeface="Arial" panose="020B0604020202020204" pitchFamily="34" charset="0"/>
              </a:rPr>
              <a:t>ARIIA Data Literacy Project </a:t>
            </a:r>
            <a:endParaRPr lang="en-AU">
              <a:solidFill>
                <a:srgbClr val="05504B"/>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621AE142-C88D-FFC8-DF69-6570E43808F6}"/>
              </a:ext>
            </a:extLst>
          </p:cNvPr>
          <p:cNvPicPr>
            <a:picLocks noChangeAspect="1"/>
          </p:cNvPicPr>
          <p:nvPr/>
        </p:nvPicPr>
        <p:blipFill>
          <a:blip r:embed="rId2">
            <a:extLst>
              <a:ext uri="{28A0092B-C50C-407E-A947-70E740481C1C}">
                <a14:useLocalDpi xmlns:a14="http://schemas.microsoft.com/office/drawing/2010/main" val="0"/>
              </a:ext>
            </a:extLst>
          </a:blip>
          <a:srcRect l="32453" r="22223" b="1"/>
          <a:stretch>
            <a:fillRect/>
          </a:stretch>
        </p:blipFill>
        <p:spPr>
          <a:xfrm>
            <a:off x="20" y="-1"/>
            <a:ext cx="4143544" cy="6856413"/>
          </a:xfrm>
          <a:custGeom>
            <a:avLst/>
            <a:gdLst/>
            <a:ahLst/>
            <a:cxnLst/>
            <a:rect l="l" t="t" r="r" b="b"/>
            <a:pathLst>
              <a:path w="4143564" h="6856413">
                <a:moveTo>
                  <a:pt x="0" y="0"/>
                </a:moveTo>
                <a:lnTo>
                  <a:pt x="4141667" y="0"/>
                </a:lnTo>
                <a:lnTo>
                  <a:pt x="4141086" y="145208"/>
                </a:lnTo>
                <a:cubicBezTo>
                  <a:pt x="4109790" y="1611281"/>
                  <a:pt x="3796834" y="3077353"/>
                  <a:pt x="4047199" y="4543426"/>
                </a:cubicBezTo>
                <a:cubicBezTo>
                  <a:pt x="4172382" y="5276463"/>
                  <a:pt x="4156734" y="6009499"/>
                  <a:pt x="4105878" y="6742536"/>
                </a:cubicBezTo>
                <a:lnTo>
                  <a:pt x="4096763" y="6856413"/>
                </a:lnTo>
                <a:lnTo>
                  <a:pt x="0" y="6856413"/>
                </a:lnTo>
                <a:close/>
              </a:path>
            </a:pathLst>
          </a:custGeom>
        </p:spPr>
      </p:pic>
      <p:sp>
        <p:nvSpPr>
          <p:cNvPr id="3" name="Content Placeholder 2">
            <a:extLst>
              <a:ext uri="{FF2B5EF4-FFF2-40B4-BE49-F238E27FC236}">
                <a16:creationId xmlns:a16="http://schemas.microsoft.com/office/drawing/2014/main" id="{F5226126-775F-1087-1DC4-5CE18081DB95}"/>
              </a:ext>
            </a:extLst>
          </p:cNvPr>
          <p:cNvSpPr>
            <a:spLocks noGrp="1"/>
          </p:cNvSpPr>
          <p:nvPr>
            <p:ph idx="1"/>
          </p:nvPr>
        </p:nvSpPr>
        <p:spPr>
          <a:xfrm>
            <a:off x="4465297" y="1333144"/>
            <a:ext cx="7244103" cy="4872393"/>
          </a:xfrm>
        </p:spPr>
        <p:txBody>
          <a:bodyPr anchor="ctr">
            <a:normAutofit lnSpcReduction="10000"/>
          </a:bodyPr>
          <a:lstStyle/>
          <a:p>
            <a:pPr marL="0" lvl="0" indent="0" eaLnBrk="0" fontAlgn="base" hangingPunct="0">
              <a:spcBef>
                <a:spcPct val="0"/>
              </a:spcBef>
              <a:spcAft>
                <a:spcPct val="0"/>
              </a:spcAft>
              <a:buNone/>
            </a:pPr>
            <a:r>
              <a:rPr lang="en-US" altLang="en-US" sz="2000" b="1">
                <a:latin typeface="Arial" panose="020B0604020202020204" pitchFamily="34" charset="0"/>
              </a:rPr>
              <a:t>About the Project:</a:t>
            </a:r>
            <a:r>
              <a:rPr lang="en-US" altLang="en-US" sz="2000">
                <a:latin typeface="Arial" panose="020B0604020202020204" pitchFamily="34" charset="0"/>
              </a:rPr>
              <a:t> </a:t>
            </a:r>
          </a:p>
          <a:p>
            <a:pPr lvl="0" eaLnBrk="0" fontAlgn="base" hangingPunct="0">
              <a:spcBef>
                <a:spcPct val="0"/>
              </a:spcBef>
              <a:spcAft>
                <a:spcPct val="0"/>
              </a:spcAft>
            </a:pPr>
            <a:r>
              <a:rPr lang="en-US" altLang="en-US" sz="2000">
                <a:latin typeface="Arial" panose="020B0604020202020204" pitchFamily="34" charset="0"/>
              </a:rPr>
              <a:t>Led by ARIIA, an independent organisation funded by the Australian Government to support aged care staff, and delivered through the Aged Care Collaborative. Residential and home care providers across Australia are working together to improve care through better use of data.</a:t>
            </a:r>
          </a:p>
          <a:p>
            <a:pPr lvl="0" eaLnBrk="0" fontAlgn="base" hangingPunct="0">
              <a:spcBef>
                <a:spcPct val="0"/>
              </a:spcBef>
              <a:spcAft>
                <a:spcPct val="0"/>
              </a:spcAft>
            </a:pPr>
            <a:endParaRPr lang="en-US" altLang="en-US" sz="2000" b="1">
              <a:latin typeface="Arial" panose="020B0604020202020204" pitchFamily="34" charset="0"/>
            </a:endParaRPr>
          </a:p>
          <a:p>
            <a:pPr marL="0" lvl="0" indent="0" eaLnBrk="0" fontAlgn="base" hangingPunct="0">
              <a:spcBef>
                <a:spcPct val="0"/>
              </a:spcBef>
              <a:spcAft>
                <a:spcPct val="0"/>
              </a:spcAft>
              <a:buNone/>
            </a:pPr>
            <a:r>
              <a:rPr lang="en-US" altLang="en-US" sz="2000" b="1">
                <a:latin typeface="Arial" panose="020B0604020202020204" pitchFamily="34" charset="0"/>
              </a:rPr>
              <a:t>Purpose:</a:t>
            </a:r>
            <a:r>
              <a:rPr lang="en-US" altLang="en-US" sz="2000">
                <a:latin typeface="Arial" panose="020B0604020202020204" pitchFamily="34" charset="0"/>
              </a:rPr>
              <a:t> Help aged care staff use existing data to improve care for residents.</a:t>
            </a:r>
          </a:p>
          <a:p>
            <a:pPr lvl="0" eaLnBrk="0" fontAlgn="base" hangingPunct="0">
              <a:spcBef>
                <a:spcPct val="0"/>
              </a:spcBef>
              <a:spcAft>
                <a:spcPct val="0"/>
              </a:spcAft>
            </a:pPr>
            <a:endParaRPr lang="en-US" altLang="en-US" sz="2000" b="1">
              <a:latin typeface="Arial" panose="020B0604020202020204" pitchFamily="34" charset="0"/>
            </a:endParaRPr>
          </a:p>
          <a:p>
            <a:pPr marL="0" lvl="0" indent="0" eaLnBrk="0" fontAlgn="base" hangingPunct="0">
              <a:spcBef>
                <a:spcPct val="0"/>
              </a:spcBef>
              <a:spcAft>
                <a:spcPct val="0"/>
              </a:spcAft>
              <a:buNone/>
            </a:pPr>
            <a:r>
              <a:rPr lang="en-US" altLang="en-US" sz="2000" b="1">
                <a:latin typeface="Arial" panose="020B0604020202020204" pitchFamily="34" charset="0"/>
              </a:rPr>
              <a:t>Focus:</a:t>
            </a:r>
            <a:endParaRPr lang="en-US" altLang="en-US" sz="2000">
              <a:latin typeface="Arial" panose="020B0604020202020204" pitchFamily="34" charset="0"/>
            </a:endParaRPr>
          </a:p>
          <a:p>
            <a:pPr marL="285750" lvl="0" indent="-285750" eaLnBrk="0" fontAlgn="base" hangingPunct="0">
              <a:spcBef>
                <a:spcPct val="0"/>
              </a:spcBef>
              <a:spcAft>
                <a:spcPct val="0"/>
              </a:spcAft>
            </a:pPr>
            <a:r>
              <a:rPr lang="en-US" altLang="en-US" sz="2000">
                <a:latin typeface="Arial" panose="020B0604020202020204" pitchFamily="34" charset="0"/>
              </a:rPr>
              <a:t>Build staff skills in using data for pressure injuries and wound care</a:t>
            </a:r>
          </a:p>
          <a:p>
            <a:pPr marL="285750" lvl="0" indent="-285750" eaLnBrk="0" fontAlgn="base" hangingPunct="0">
              <a:spcBef>
                <a:spcPct val="0"/>
              </a:spcBef>
              <a:spcAft>
                <a:spcPct val="0"/>
              </a:spcAft>
            </a:pPr>
            <a:r>
              <a:rPr lang="en-US" altLang="en-US" sz="2000">
                <a:latin typeface="Arial" panose="020B0604020202020204" pitchFamily="34" charset="0"/>
              </a:rPr>
              <a:t>Use routinely collected data to guide better care decisions</a:t>
            </a:r>
          </a:p>
          <a:p>
            <a:pPr marL="285750" lvl="0" indent="-285750" eaLnBrk="0" fontAlgn="base" hangingPunct="0">
              <a:spcBef>
                <a:spcPct val="0"/>
              </a:spcBef>
              <a:spcAft>
                <a:spcPct val="0"/>
              </a:spcAft>
            </a:pPr>
            <a:endParaRPr lang="en-US" altLang="en-US" sz="2000" b="1">
              <a:latin typeface="Arial" panose="020B0604020202020204" pitchFamily="34" charset="0"/>
            </a:endParaRPr>
          </a:p>
          <a:p>
            <a:pPr marL="0" lvl="0" indent="0" eaLnBrk="0" fontAlgn="base" hangingPunct="0">
              <a:spcBef>
                <a:spcPct val="0"/>
              </a:spcBef>
              <a:spcAft>
                <a:spcPct val="0"/>
              </a:spcAft>
              <a:buNone/>
            </a:pPr>
            <a:r>
              <a:rPr lang="en-US" altLang="en-US" sz="2000" b="1">
                <a:latin typeface="Arial" panose="020B0604020202020204" pitchFamily="34" charset="0"/>
              </a:rPr>
              <a:t>Data Context:</a:t>
            </a:r>
            <a:endParaRPr lang="en-US" altLang="en-US" sz="2000">
              <a:latin typeface="Arial" panose="020B0604020202020204" pitchFamily="34" charset="0"/>
            </a:endParaRPr>
          </a:p>
          <a:p>
            <a:pPr marL="285750" lvl="0" indent="-285750" eaLnBrk="0" fontAlgn="base" hangingPunct="0">
              <a:spcBef>
                <a:spcPct val="0"/>
              </a:spcBef>
              <a:spcAft>
                <a:spcPct val="0"/>
              </a:spcAft>
            </a:pPr>
            <a:r>
              <a:rPr lang="en-US" altLang="en-US" sz="2000">
                <a:latin typeface="Arial" panose="020B0604020202020204" pitchFamily="34" charset="0"/>
              </a:rPr>
              <a:t>Residential care: National Quality Indicator for pressure injuries</a:t>
            </a:r>
          </a:p>
          <a:p>
            <a:endParaRPr lang="en-AU" sz="1500"/>
          </a:p>
        </p:txBody>
      </p:sp>
    </p:spTree>
    <p:extLst>
      <p:ext uri="{BB962C8B-B14F-4D97-AF65-F5344CB8AC3E}">
        <p14:creationId xmlns:p14="http://schemas.microsoft.com/office/powerpoint/2010/main" val="3562533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5DCD39-9298-26BF-98E7-62A3CD0B7F76}"/>
              </a:ext>
            </a:extLst>
          </p:cNvPr>
          <p:cNvSpPr>
            <a:spLocks noGrp="1"/>
          </p:cNvSpPr>
          <p:nvPr>
            <p:ph type="title"/>
          </p:nvPr>
        </p:nvSpPr>
        <p:spPr>
          <a:xfrm>
            <a:off x="592202" y="339488"/>
            <a:ext cx="5251316" cy="942382"/>
          </a:xfrm>
        </p:spPr>
        <p:txBody>
          <a:bodyPr>
            <a:normAutofit/>
          </a:bodyPr>
          <a:lstStyle/>
          <a:p>
            <a:r>
              <a:rPr lang="en-AU">
                <a:solidFill>
                  <a:srgbClr val="05504B"/>
                </a:solidFill>
                <a:latin typeface="Arial" panose="020B0604020202020204" pitchFamily="34" charset="0"/>
                <a:cs typeface="Arial" panose="020B0604020202020204" pitchFamily="34" charset="0"/>
              </a:rPr>
              <a:t>Project Background</a:t>
            </a:r>
          </a:p>
        </p:txBody>
      </p:sp>
      <p:sp>
        <p:nvSpPr>
          <p:cNvPr id="6" name="Rectangle 3">
            <a:extLst>
              <a:ext uri="{FF2B5EF4-FFF2-40B4-BE49-F238E27FC236}">
                <a16:creationId xmlns:a16="http://schemas.microsoft.com/office/drawing/2014/main" id="{DB1909C2-6CDE-BBC9-A436-C70D0E8C69EC}"/>
              </a:ext>
            </a:extLst>
          </p:cNvPr>
          <p:cNvSpPr>
            <a:spLocks noGrp="1" noChangeArrowheads="1"/>
          </p:cNvSpPr>
          <p:nvPr>
            <p:ph idx="1"/>
          </p:nvPr>
        </p:nvSpPr>
        <p:spPr bwMode="auto">
          <a:xfrm>
            <a:off x="684375" y="1401806"/>
            <a:ext cx="6092440" cy="511670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eaLnBrk="0" fontAlgn="base" hangingPunct="0">
              <a:lnSpc>
                <a:spcPct val="150000"/>
              </a:lnSpc>
              <a:spcBef>
                <a:spcPct val="0"/>
              </a:spcBef>
            </a:pPr>
            <a:r>
              <a:rPr kumimoji="0" lang="en-US" altLang="en-US" sz="2400" b="0" i="0" u="none" strike="noStrike" cap="none" normalizeH="0" baseline="0">
                <a:ln>
                  <a:noFill/>
                </a:ln>
                <a:effectLst/>
                <a:latin typeface="Arial" panose="020B0604020202020204" pitchFamily="34" charset="0"/>
              </a:rPr>
              <a:t>Data review showed inconsistent pressure injury assessment and follow-up</a:t>
            </a:r>
          </a:p>
          <a:p>
            <a:pPr eaLnBrk="0" fontAlgn="base" hangingPunct="0">
              <a:lnSpc>
                <a:spcPct val="150000"/>
              </a:lnSpc>
              <a:spcBef>
                <a:spcPct val="0"/>
              </a:spcBef>
            </a:pPr>
            <a:r>
              <a:rPr kumimoji="0" lang="en-US" altLang="en-US" sz="2400" b="0" i="0" u="none" strike="noStrike" cap="none" normalizeH="0" baseline="0">
                <a:ln>
                  <a:noFill/>
                </a:ln>
                <a:effectLst/>
                <a:latin typeface="Arial" panose="020B0604020202020204" pitchFamily="34" charset="0"/>
              </a:rPr>
              <a:t>Resident survey revealed gaps in awareness and prevention practices</a:t>
            </a:r>
          </a:p>
          <a:p>
            <a:pPr eaLnBrk="0" fontAlgn="base" hangingPunct="0">
              <a:lnSpc>
                <a:spcPct val="150000"/>
              </a:lnSpc>
              <a:spcBef>
                <a:spcPct val="0"/>
              </a:spcBef>
            </a:pPr>
            <a:r>
              <a:rPr kumimoji="0" lang="en-US" altLang="en-US" sz="2400" b="0" i="0" u="none" strike="noStrike" cap="none" normalizeH="0" baseline="0">
                <a:ln>
                  <a:noFill/>
                </a:ln>
                <a:effectLst/>
                <a:latin typeface="Arial" panose="020B0604020202020204" pitchFamily="34" charset="0"/>
              </a:rPr>
              <a:t>Staff workshops identified communication and visibility challenges</a:t>
            </a:r>
          </a:p>
          <a:p>
            <a:pPr eaLnBrk="0" fontAlgn="base" hangingPunct="0">
              <a:lnSpc>
                <a:spcPct val="150000"/>
              </a:lnSpc>
              <a:spcBef>
                <a:spcPct val="0"/>
              </a:spcBef>
            </a:pPr>
            <a:r>
              <a:rPr kumimoji="0" lang="en-US" altLang="en-US" sz="2400" b="0" i="0" u="none" strike="noStrike" cap="none" normalizeH="0" baseline="0">
                <a:ln>
                  <a:noFill/>
                </a:ln>
                <a:effectLst/>
                <a:latin typeface="Arial" panose="020B0604020202020204" pitchFamily="34" charset="0"/>
              </a:rPr>
              <a:t>Nurses and carers proposed solution: </a:t>
            </a:r>
          </a:p>
          <a:p>
            <a:pPr lvl="1" eaLnBrk="0" fontAlgn="base" hangingPunct="0">
              <a:lnSpc>
                <a:spcPct val="150000"/>
              </a:lnSpc>
              <a:spcBef>
                <a:spcPct val="0"/>
              </a:spcBef>
            </a:pPr>
            <a:r>
              <a:rPr kumimoji="0" lang="en-US" altLang="en-US" sz="2000" b="0" i="0" u="none" strike="noStrike" cap="none" normalizeH="0" baseline="0">
                <a:ln>
                  <a:noFill/>
                </a:ln>
                <a:effectLst/>
                <a:latin typeface="Arial" panose="020B0604020202020204" pitchFamily="34" charset="0"/>
              </a:rPr>
              <a:t>Enhanced PI Dashboard</a:t>
            </a:r>
          </a:p>
        </p:txBody>
      </p:sp>
      <p:pic>
        <p:nvPicPr>
          <p:cNvPr id="8" name="Picture 7" descr="A person standing in front of many icons&#10;&#10;AI-generated content may be incorrect.">
            <a:extLst>
              <a:ext uri="{FF2B5EF4-FFF2-40B4-BE49-F238E27FC236}">
                <a16:creationId xmlns:a16="http://schemas.microsoft.com/office/drawing/2014/main" id="{82E72158-F777-5125-C551-2870447C5537}"/>
              </a:ext>
            </a:extLst>
          </p:cNvPr>
          <p:cNvPicPr>
            <a:picLocks noChangeAspect="1"/>
          </p:cNvPicPr>
          <p:nvPr/>
        </p:nvPicPr>
        <p:blipFill>
          <a:blip r:embed="rId2">
            <a:extLst>
              <a:ext uri="{28A0092B-C50C-407E-A947-70E740481C1C}">
                <a14:useLocalDpi xmlns:a14="http://schemas.microsoft.com/office/drawing/2010/main" val="0"/>
              </a:ext>
            </a:extLst>
          </a:blip>
          <a:srcRect l="19020" r="15770"/>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336830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people in scrubs standing in front of a whiteboard&#10;&#10;AI-generated content may be incorrect.">
            <a:extLst>
              <a:ext uri="{FF2B5EF4-FFF2-40B4-BE49-F238E27FC236}">
                <a16:creationId xmlns:a16="http://schemas.microsoft.com/office/drawing/2014/main" id="{5482B0B4-607A-FB5A-8A89-52271B705017}"/>
              </a:ext>
            </a:extLst>
          </p:cNvPr>
          <p:cNvPicPr>
            <a:picLocks noChangeAspect="1"/>
          </p:cNvPicPr>
          <p:nvPr/>
        </p:nvPicPr>
        <p:blipFill>
          <a:blip r:embed="rId2">
            <a:extLst>
              <a:ext uri="{28A0092B-C50C-407E-A947-70E740481C1C}">
                <a14:useLocalDpi xmlns:a14="http://schemas.microsoft.com/office/drawing/2010/main" val="0"/>
              </a:ext>
            </a:extLst>
          </a:blip>
          <a:srcRect t="4284" b="1151"/>
          <a:stretch>
            <a:fillRect/>
          </a:stretch>
        </p:blipFill>
        <p:spPr>
          <a:xfrm>
            <a:off x="2522356" y="10"/>
            <a:ext cx="9669642" cy="6857990"/>
          </a:xfrm>
          <a:prstGeom prst="rect">
            <a:avLst/>
          </a:prstGeom>
        </p:spPr>
      </p:pic>
      <p:sp>
        <p:nvSpPr>
          <p:cNvPr id="51" name="Rectangle 5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FD1F56-4456-DCC7-5DDF-50258E632DB7}"/>
              </a:ext>
            </a:extLst>
          </p:cNvPr>
          <p:cNvSpPr>
            <a:spLocks noGrp="1"/>
          </p:cNvSpPr>
          <p:nvPr>
            <p:ph type="title"/>
          </p:nvPr>
        </p:nvSpPr>
        <p:spPr>
          <a:xfrm>
            <a:off x="401653" y="235483"/>
            <a:ext cx="5281300" cy="891107"/>
          </a:xfrm>
        </p:spPr>
        <p:txBody>
          <a:bodyPr>
            <a:normAutofit/>
          </a:bodyPr>
          <a:lstStyle/>
          <a:p>
            <a:r>
              <a:rPr lang="en-US">
                <a:solidFill>
                  <a:srgbClr val="05504B"/>
                </a:solidFill>
                <a:latin typeface="Arial" panose="020B0604020202020204" pitchFamily="34" charset="0"/>
                <a:cs typeface="Arial" panose="020B0604020202020204" pitchFamily="34" charset="0"/>
              </a:rPr>
              <a:t>Workshop Purpose</a:t>
            </a:r>
            <a:endParaRPr lang="en-AU">
              <a:solidFill>
                <a:srgbClr val="05504B"/>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60C1C57-6ECE-7A55-31B9-EDA1207F038E}"/>
              </a:ext>
            </a:extLst>
          </p:cNvPr>
          <p:cNvSpPr>
            <a:spLocks noGrp="1"/>
          </p:cNvSpPr>
          <p:nvPr>
            <p:ph idx="1"/>
          </p:nvPr>
        </p:nvSpPr>
        <p:spPr>
          <a:xfrm>
            <a:off x="333286" y="1126590"/>
            <a:ext cx="5144568" cy="5393851"/>
          </a:xfrm>
        </p:spPr>
        <p:txBody>
          <a:bodyPr>
            <a:normAutofit fontScale="92500"/>
          </a:bodyPr>
          <a:lstStyle/>
          <a:p>
            <a:pPr marL="0" lvl="0" indent="0" eaLnBrk="0" fontAlgn="base" hangingPunct="0">
              <a:lnSpc>
                <a:spcPct val="100000"/>
              </a:lnSpc>
              <a:spcBef>
                <a:spcPct val="0"/>
              </a:spcBef>
              <a:spcAft>
                <a:spcPct val="0"/>
              </a:spcAft>
              <a:buNone/>
            </a:pPr>
            <a:r>
              <a:rPr lang="en-US" b="1"/>
              <a:t>The purpose of this workshop is to:</a:t>
            </a:r>
          </a:p>
          <a:p>
            <a:pPr eaLnBrk="0" fontAlgn="base" hangingPunct="0">
              <a:lnSpc>
                <a:spcPct val="150000"/>
              </a:lnSpc>
              <a:spcBef>
                <a:spcPct val="0"/>
              </a:spcBef>
              <a:spcAft>
                <a:spcPct val="0"/>
              </a:spcAft>
            </a:pPr>
            <a:r>
              <a:rPr lang="en-US"/>
              <a:t>Co-design a practical dashboard </a:t>
            </a:r>
          </a:p>
          <a:p>
            <a:pPr eaLnBrk="0" fontAlgn="base" hangingPunct="0">
              <a:lnSpc>
                <a:spcPct val="150000"/>
              </a:lnSpc>
              <a:spcBef>
                <a:spcPct val="0"/>
              </a:spcBef>
              <a:spcAft>
                <a:spcPct val="0"/>
              </a:spcAft>
            </a:pPr>
            <a:r>
              <a:rPr lang="en-US"/>
              <a:t>Validate indicators, data sources</a:t>
            </a:r>
          </a:p>
          <a:p>
            <a:pPr eaLnBrk="0" fontAlgn="base" hangingPunct="0">
              <a:lnSpc>
                <a:spcPct val="150000"/>
              </a:lnSpc>
              <a:spcBef>
                <a:spcPct val="0"/>
              </a:spcBef>
              <a:spcAft>
                <a:spcPct val="0"/>
              </a:spcAft>
            </a:pPr>
            <a:r>
              <a:rPr lang="en-US"/>
              <a:t>Refine layout, filters and </a:t>
            </a:r>
            <a:r>
              <a:rPr lang="en-US" err="1"/>
              <a:t>visualisations</a:t>
            </a:r>
            <a:r>
              <a:rPr lang="en-US"/>
              <a:t> </a:t>
            </a:r>
          </a:p>
          <a:p>
            <a:pPr eaLnBrk="0" fontAlgn="base" hangingPunct="0">
              <a:lnSpc>
                <a:spcPct val="150000"/>
              </a:lnSpc>
              <a:spcBef>
                <a:spcPct val="0"/>
              </a:spcBef>
              <a:spcAft>
                <a:spcPct val="0"/>
              </a:spcAft>
            </a:pPr>
            <a:r>
              <a:rPr lang="en-US"/>
              <a:t>Confirm workflows and next steps</a:t>
            </a:r>
            <a:endParaRPr lang="en-US" sz="2400"/>
          </a:p>
        </p:txBody>
      </p:sp>
      <p:sp>
        <p:nvSpPr>
          <p:cNvPr id="4" name="Rectangle 1">
            <a:extLst>
              <a:ext uri="{FF2B5EF4-FFF2-40B4-BE49-F238E27FC236}">
                <a16:creationId xmlns:a16="http://schemas.microsoft.com/office/drawing/2014/main" id="{EAEDFC7F-DA49-1EB0-EFCD-32E1B7C8D0A6}"/>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1">
            <a:extLst>
              <a:ext uri="{FF2B5EF4-FFF2-40B4-BE49-F238E27FC236}">
                <a16:creationId xmlns:a16="http://schemas.microsoft.com/office/drawing/2014/main" id="{149BBD43-2641-EFE8-A074-ACF16794772B}"/>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65374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1EAD2C-9753-1D03-831D-44032C48DE7B}"/>
              </a:ext>
            </a:extLst>
          </p:cNvPr>
          <p:cNvSpPr>
            <a:spLocks noGrp="1"/>
          </p:cNvSpPr>
          <p:nvPr>
            <p:ph type="title"/>
          </p:nvPr>
        </p:nvSpPr>
        <p:spPr>
          <a:xfrm>
            <a:off x="5275723" y="141006"/>
            <a:ext cx="6631536" cy="1275668"/>
          </a:xfrm>
        </p:spPr>
        <p:txBody>
          <a:bodyPr>
            <a:normAutofit fontScale="90000"/>
          </a:bodyPr>
          <a:lstStyle/>
          <a:p>
            <a:r>
              <a:rPr lang="en-AU">
                <a:solidFill>
                  <a:srgbClr val="05504B"/>
                </a:solidFill>
                <a:latin typeface="Arial" panose="020B0604020202020204" pitchFamily="34" charset="0"/>
                <a:cs typeface="Arial" panose="020B0604020202020204" pitchFamily="34" charset="0"/>
              </a:rPr>
              <a:t>PI Dashboard</a:t>
            </a:r>
            <a:br>
              <a:rPr lang="en-AU">
                <a:solidFill>
                  <a:srgbClr val="05504B"/>
                </a:solidFill>
                <a:latin typeface="Arial" panose="020B0604020202020204" pitchFamily="34" charset="0"/>
                <a:cs typeface="Arial" panose="020B0604020202020204" pitchFamily="34" charset="0"/>
              </a:rPr>
            </a:br>
            <a:r>
              <a:rPr lang="en-AU">
                <a:solidFill>
                  <a:srgbClr val="05504B"/>
                </a:solidFill>
                <a:latin typeface="Arial" panose="020B0604020202020204" pitchFamily="34" charset="0"/>
                <a:cs typeface="Arial" panose="020B0604020202020204" pitchFamily="34" charset="0"/>
              </a:rPr>
              <a:t>(10 mins)</a:t>
            </a:r>
          </a:p>
        </p:txBody>
      </p:sp>
      <p:pic>
        <p:nvPicPr>
          <p:cNvPr id="6" name="Picture 5">
            <a:extLst>
              <a:ext uri="{FF2B5EF4-FFF2-40B4-BE49-F238E27FC236}">
                <a16:creationId xmlns:a16="http://schemas.microsoft.com/office/drawing/2014/main" id="{6340DBC2-C8EB-DF47-7079-A60C1938A17A}"/>
              </a:ext>
            </a:extLst>
          </p:cNvPr>
          <p:cNvPicPr>
            <a:picLocks noChangeAspect="1"/>
          </p:cNvPicPr>
          <p:nvPr/>
        </p:nvPicPr>
        <p:blipFill>
          <a:blip r:embed="rId2">
            <a:extLst>
              <a:ext uri="{28A0092B-C50C-407E-A947-70E740481C1C}">
                <a14:useLocalDpi xmlns:a14="http://schemas.microsoft.com/office/drawing/2010/main" val="0"/>
              </a:ext>
            </a:extLst>
          </a:blip>
          <a:srcRect l="22692" r="22692"/>
          <a:stretch/>
        </p:blipFill>
        <p:spPr>
          <a:xfrm>
            <a:off x="1" y="10"/>
            <a:ext cx="4994030" cy="6857990"/>
          </a:xfrm>
          <a:prstGeom prst="rect">
            <a:avLst/>
          </a:prstGeom>
        </p:spPr>
      </p:pic>
      <p:sp>
        <p:nvSpPr>
          <p:cNvPr id="3" name="Content Placeholder 2">
            <a:extLst>
              <a:ext uri="{FF2B5EF4-FFF2-40B4-BE49-F238E27FC236}">
                <a16:creationId xmlns:a16="http://schemas.microsoft.com/office/drawing/2014/main" id="{8AB28604-DB12-A4B3-CCA1-15A5EEA4C15B}"/>
              </a:ext>
            </a:extLst>
          </p:cNvPr>
          <p:cNvSpPr>
            <a:spLocks noGrp="1"/>
          </p:cNvSpPr>
          <p:nvPr>
            <p:ph idx="1"/>
          </p:nvPr>
        </p:nvSpPr>
        <p:spPr>
          <a:xfrm>
            <a:off x="5418034" y="1316053"/>
            <a:ext cx="6204246" cy="5400942"/>
          </a:xfrm>
        </p:spPr>
        <p:txBody>
          <a:bodyPr>
            <a:normAutofit/>
          </a:bodyPr>
          <a:lstStyle/>
          <a:p>
            <a:pPr>
              <a:lnSpc>
                <a:spcPct val="170000"/>
              </a:lnSpc>
            </a:pPr>
            <a:r>
              <a:rPr lang="en-US" sz="4400"/>
              <a:t>What is its purpose?</a:t>
            </a:r>
          </a:p>
          <a:p>
            <a:pPr>
              <a:lnSpc>
                <a:spcPct val="170000"/>
              </a:lnSpc>
            </a:pPr>
            <a:r>
              <a:rPr lang="en-US" sz="4400"/>
              <a:t>Why do we need it?</a:t>
            </a:r>
          </a:p>
          <a:p>
            <a:pPr>
              <a:lnSpc>
                <a:spcPct val="170000"/>
              </a:lnSpc>
            </a:pPr>
            <a:r>
              <a:rPr lang="en-US" sz="4400"/>
              <a:t>Why is it important?</a:t>
            </a:r>
          </a:p>
          <a:p>
            <a:pPr>
              <a:lnSpc>
                <a:spcPct val="170000"/>
              </a:lnSpc>
            </a:pPr>
            <a:r>
              <a:rPr lang="en-US" sz="4400"/>
              <a:t>Who will use it?</a:t>
            </a:r>
            <a:endParaRPr lang="en-AU" sz="4400"/>
          </a:p>
        </p:txBody>
      </p:sp>
    </p:spTree>
    <p:extLst>
      <p:ext uri="{BB962C8B-B14F-4D97-AF65-F5344CB8AC3E}">
        <p14:creationId xmlns:p14="http://schemas.microsoft.com/office/powerpoint/2010/main" val="4233621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2E7058-4F36-9C68-9C66-4489D5A43532}"/>
              </a:ext>
            </a:extLst>
          </p:cNvPr>
          <p:cNvSpPr>
            <a:spLocks noGrp="1"/>
          </p:cNvSpPr>
          <p:nvPr>
            <p:ph type="title"/>
          </p:nvPr>
        </p:nvSpPr>
        <p:spPr>
          <a:xfrm>
            <a:off x="479788" y="250321"/>
            <a:ext cx="6164852" cy="1157242"/>
          </a:xfrm>
        </p:spPr>
        <p:txBody>
          <a:bodyPr anchor="ctr">
            <a:normAutofit/>
          </a:bodyPr>
          <a:lstStyle/>
          <a:p>
            <a:r>
              <a:rPr lang="en-AU" sz="3600">
                <a:solidFill>
                  <a:srgbClr val="05504B"/>
                </a:solidFill>
                <a:latin typeface="Arial" panose="020B0604020202020204" pitchFamily="34" charset="0"/>
                <a:cs typeface="Arial" panose="020B0604020202020204" pitchFamily="34" charset="0"/>
              </a:rPr>
              <a:t>Incident Report Form Review</a:t>
            </a:r>
            <a:br>
              <a:rPr lang="en-AU" sz="3600">
                <a:solidFill>
                  <a:srgbClr val="05504B"/>
                </a:solidFill>
                <a:latin typeface="Arial" panose="020B0604020202020204" pitchFamily="34" charset="0"/>
                <a:cs typeface="Arial" panose="020B0604020202020204" pitchFamily="34" charset="0"/>
              </a:rPr>
            </a:br>
            <a:r>
              <a:rPr lang="en-AU" sz="3600">
                <a:solidFill>
                  <a:srgbClr val="05504B"/>
                </a:solidFill>
                <a:latin typeface="Arial" panose="020B0604020202020204" pitchFamily="34" charset="0"/>
                <a:cs typeface="Arial" panose="020B0604020202020204" pitchFamily="34" charset="0"/>
              </a:rPr>
              <a:t>(10 mins)</a:t>
            </a:r>
          </a:p>
        </p:txBody>
      </p:sp>
      <p:sp>
        <p:nvSpPr>
          <p:cNvPr id="3" name="Content Placeholder 2">
            <a:extLst>
              <a:ext uri="{FF2B5EF4-FFF2-40B4-BE49-F238E27FC236}">
                <a16:creationId xmlns:a16="http://schemas.microsoft.com/office/drawing/2014/main" id="{F16B9A79-EAFF-0D5C-E87D-D03CE5C53685}"/>
              </a:ext>
            </a:extLst>
          </p:cNvPr>
          <p:cNvSpPr>
            <a:spLocks noGrp="1"/>
          </p:cNvSpPr>
          <p:nvPr>
            <p:ph idx="1"/>
          </p:nvPr>
        </p:nvSpPr>
        <p:spPr>
          <a:xfrm>
            <a:off x="479789" y="1657884"/>
            <a:ext cx="5334197" cy="4949795"/>
          </a:xfrm>
        </p:spPr>
        <p:txBody>
          <a:bodyPr anchor="ctr">
            <a:normAutofit/>
          </a:bodyPr>
          <a:lstStyle/>
          <a:p>
            <a:r>
              <a:rPr lang="en-US" sz="3600"/>
              <a:t>Key PI-related fields </a:t>
            </a:r>
          </a:p>
          <a:p>
            <a:r>
              <a:rPr lang="en-US" sz="3600"/>
              <a:t>Identify which fields will feed dashboard measures </a:t>
            </a:r>
          </a:p>
          <a:p>
            <a:r>
              <a:rPr lang="en-US" sz="3600"/>
              <a:t>Map data source → dashboard indicator</a:t>
            </a:r>
            <a:endParaRPr lang="en-AU" sz="2000"/>
          </a:p>
        </p:txBody>
      </p:sp>
      <p:pic>
        <p:nvPicPr>
          <p:cNvPr id="8" name="Picture 7" descr="A group of women in scrubs looking at papers&#10;&#10;AI-generated content may be incorrect.">
            <a:extLst>
              <a:ext uri="{FF2B5EF4-FFF2-40B4-BE49-F238E27FC236}">
                <a16:creationId xmlns:a16="http://schemas.microsoft.com/office/drawing/2014/main" id="{F46C4891-2190-7DE3-1B18-63BA2B0CBA20}"/>
              </a:ext>
            </a:extLst>
          </p:cNvPr>
          <p:cNvPicPr>
            <a:picLocks noChangeAspect="1"/>
          </p:cNvPicPr>
          <p:nvPr/>
        </p:nvPicPr>
        <p:blipFill>
          <a:blip r:embed="rId2">
            <a:extLst>
              <a:ext uri="{28A0092B-C50C-407E-A947-70E740481C1C}">
                <a14:useLocalDpi xmlns:a14="http://schemas.microsoft.com/office/drawing/2010/main" val="0"/>
              </a:ext>
            </a:extLst>
          </a:blip>
          <a:srcRect l="28163" r="13593"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476470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9CB143-A057-ADCF-DFA0-04BD3DE61FB1}"/>
              </a:ext>
            </a:extLst>
          </p:cNvPr>
          <p:cNvSpPr>
            <a:spLocks noGrp="1"/>
          </p:cNvSpPr>
          <p:nvPr>
            <p:ph type="title"/>
          </p:nvPr>
        </p:nvSpPr>
        <p:spPr>
          <a:xfrm>
            <a:off x="6189595" y="379008"/>
            <a:ext cx="5089671" cy="1039594"/>
          </a:xfrm>
        </p:spPr>
        <p:txBody>
          <a:bodyPr anchor="b">
            <a:normAutofit fontScale="90000"/>
          </a:bodyPr>
          <a:lstStyle/>
          <a:p>
            <a:r>
              <a:rPr lang="en-AU" sz="4000">
                <a:solidFill>
                  <a:srgbClr val="05504B"/>
                </a:solidFill>
                <a:latin typeface="Arial" panose="020B0604020202020204" pitchFamily="34" charset="0"/>
                <a:cs typeface="Arial" panose="020B0604020202020204" pitchFamily="34" charset="0"/>
              </a:rPr>
              <a:t>Proposed Indicators</a:t>
            </a:r>
            <a:br>
              <a:rPr lang="en-AU" sz="4000">
                <a:solidFill>
                  <a:srgbClr val="05504B"/>
                </a:solidFill>
                <a:latin typeface="Arial" panose="020B0604020202020204" pitchFamily="34" charset="0"/>
                <a:cs typeface="Arial" panose="020B0604020202020204" pitchFamily="34" charset="0"/>
              </a:rPr>
            </a:br>
            <a:r>
              <a:rPr lang="en-AU" sz="4000">
                <a:solidFill>
                  <a:srgbClr val="05504B"/>
                </a:solidFill>
                <a:latin typeface="Arial" panose="020B0604020202020204" pitchFamily="34" charset="0"/>
                <a:cs typeface="Arial" panose="020B0604020202020204" pitchFamily="34" charset="0"/>
              </a:rPr>
              <a:t>(15 mins)</a:t>
            </a:r>
          </a:p>
        </p:txBody>
      </p:sp>
      <p:sp>
        <p:nvSpPr>
          <p:cNvPr id="11" name="Oval 1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C5DE39C-228F-A386-5D39-559689C2404A}"/>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BA483F97-F796-31CF-7837-0FECFF53169E}"/>
              </a:ext>
            </a:extLst>
          </p:cNvPr>
          <p:cNvSpPr>
            <a:spLocks noGrp="1"/>
          </p:cNvSpPr>
          <p:nvPr>
            <p:ph idx="1"/>
          </p:nvPr>
        </p:nvSpPr>
        <p:spPr>
          <a:xfrm>
            <a:off x="6156379" y="1562697"/>
            <a:ext cx="5429781" cy="4916296"/>
          </a:xfrm>
        </p:spPr>
        <p:txBody>
          <a:bodyPr anchor="t">
            <a:normAutofit/>
          </a:bodyPr>
          <a:lstStyle/>
          <a:p>
            <a:r>
              <a:rPr lang="en-US" sz="3200"/>
              <a:t>New and existing PI counts</a:t>
            </a:r>
          </a:p>
          <a:p>
            <a:r>
              <a:rPr lang="en-US" sz="3200"/>
              <a:t>Severity and body location</a:t>
            </a:r>
          </a:p>
          <a:p>
            <a:r>
              <a:rPr lang="en-US" sz="3200"/>
              <a:t>Facility area trends</a:t>
            </a:r>
          </a:p>
          <a:p>
            <a:r>
              <a:rPr lang="en-US" sz="3200"/>
              <a:t>Individual Resident details</a:t>
            </a:r>
          </a:p>
          <a:p>
            <a:r>
              <a:rPr lang="en-US" sz="3200"/>
              <a:t>Validation checks – missing data</a:t>
            </a:r>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6758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7EBC10-6079-D508-6B83-34D910F9E9F5}"/>
              </a:ext>
            </a:extLst>
          </p:cNvPr>
          <p:cNvSpPr>
            <a:spLocks noGrp="1"/>
          </p:cNvSpPr>
          <p:nvPr>
            <p:ph type="title"/>
          </p:nvPr>
        </p:nvSpPr>
        <p:spPr>
          <a:xfrm>
            <a:off x="838201" y="365125"/>
            <a:ext cx="5251316" cy="1287135"/>
          </a:xfrm>
        </p:spPr>
        <p:txBody>
          <a:bodyPr>
            <a:normAutofit/>
          </a:bodyPr>
          <a:lstStyle/>
          <a:p>
            <a:r>
              <a:rPr lang="en-AU" sz="3600">
                <a:solidFill>
                  <a:srgbClr val="05504B"/>
                </a:solidFill>
                <a:latin typeface="Arial" panose="020B0604020202020204" pitchFamily="34" charset="0"/>
                <a:cs typeface="Arial" panose="020B0604020202020204" pitchFamily="34" charset="0"/>
              </a:rPr>
              <a:t>Design Brainstorming (25 mins)</a:t>
            </a:r>
          </a:p>
        </p:txBody>
      </p:sp>
      <p:sp>
        <p:nvSpPr>
          <p:cNvPr id="4" name="Rectangle 1">
            <a:extLst>
              <a:ext uri="{FF2B5EF4-FFF2-40B4-BE49-F238E27FC236}">
                <a16:creationId xmlns:a16="http://schemas.microsoft.com/office/drawing/2014/main" id="{31F5B7B4-0AB5-DD13-615E-FEAE6614DAA5}"/>
              </a:ext>
            </a:extLst>
          </p:cNvPr>
          <p:cNvSpPr>
            <a:spLocks noGrp="1" noChangeArrowheads="1"/>
          </p:cNvSpPr>
          <p:nvPr>
            <p:ph idx="1"/>
          </p:nvPr>
        </p:nvSpPr>
        <p:spPr bwMode="auto">
          <a:xfrm>
            <a:off x="838200" y="1652260"/>
            <a:ext cx="5571146" cy="452470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r>
              <a:rPr lang="en-US" sz="3200"/>
              <a:t>Sketch ideas for what the dashboard could look like.</a:t>
            </a:r>
          </a:p>
          <a:p>
            <a:r>
              <a:rPr lang="en-US" sz="3200"/>
              <a:t>Consider essential fields, </a:t>
            </a:r>
            <a:r>
              <a:rPr lang="en-US" sz="3200" err="1"/>
              <a:t>colours</a:t>
            </a:r>
            <a:r>
              <a:rPr lang="en-US" sz="3200"/>
              <a:t>, layout.</a:t>
            </a:r>
          </a:p>
          <a:p>
            <a:r>
              <a:rPr lang="en-US" sz="3200"/>
              <a:t>Summary metrics panel</a:t>
            </a:r>
          </a:p>
          <a:p>
            <a:r>
              <a:rPr lang="en-US" sz="3200"/>
              <a:t>Trend graphs</a:t>
            </a:r>
          </a:p>
          <a:p>
            <a:r>
              <a:rPr lang="en-US" sz="3200"/>
              <a:t>Resident drill-downs</a:t>
            </a:r>
          </a:p>
          <a:p>
            <a:r>
              <a:rPr lang="en-US" sz="3200"/>
              <a:t>Risk grouping</a:t>
            </a:r>
          </a:p>
        </p:txBody>
      </p:sp>
      <p:pic>
        <p:nvPicPr>
          <p:cNvPr id="6" name="Picture 5">
            <a:extLst>
              <a:ext uri="{FF2B5EF4-FFF2-40B4-BE49-F238E27FC236}">
                <a16:creationId xmlns:a16="http://schemas.microsoft.com/office/drawing/2014/main" id="{295113F0-A05A-7E82-0F74-8A8A44853AFD}"/>
              </a:ext>
            </a:extLst>
          </p:cNvPr>
          <p:cNvPicPr>
            <a:picLocks noChangeAspect="1"/>
          </p:cNvPicPr>
          <p:nvPr/>
        </p:nvPicPr>
        <p:blipFill>
          <a:blip r:embed="rId2">
            <a:extLst>
              <a:ext uri="{28A0092B-C50C-407E-A947-70E740481C1C}">
                <a14:useLocalDpi xmlns:a14="http://schemas.microsoft.com/office/drawing/2010/main" val="0"/>
              </a:ext>
            </a:extLst>
          </a:blip>
          <a:srcRect l="17395" r="17395"/>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163467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1D5F3-46D4-94FD-BD36-7EB47EFAADB5}"/>
              </a:ext>
            </a:extLst>
          </p:cNvPr>
          <p:cNvSpPr>
            <a:spLocks noGrp="1"/>
          </p:cNvSpPr>
          <p:nvPr>
            <p:ph type="title"/>
          </p:nvPr>
        </p:nvSpPr>
        <p:spPr>
          <a:xfrm>
            <a:off x="6417733" y="259802"/>
            <a:ext cx="5291663" cy="1218622"/>
          </a:xfrm>
        </p:spPr>
        <p:txBody>
          <a:bodyPr anchor="b">
            <a:normAutofit/>
          </a:bodyPr>
          <a:lstStyle/>
          <a:p>
            <a:r>
              <a:rPr lang="en-AU" sz="3600">
                <a:solidFill>
                  <a:srgbClr val="05504B"/>
                </a:solidFill>
                <a:latin typeface="Arial" panose="020B0604020202020204" pitchFamily="34" charset="0"/>
                <a:cs typeface="Arial" panose="020B0604020202020204" pitchFamily="34" charset="0"/>
              </a:rPr>
              <a:t>Maintenance and Accountability (10 mins)</a:t>
            </a:r>
          </a:p>
        </p:txBody>
      </p:sp>
      <p:pic>
        <p:nvPicPr>
          <p:cNvPr id="5" name="Picture 4">
            <a:extLst>
              <a:ext uri="{FF2B5EF4-FFF2-40B4-BE49-F238E27FC236}">
                <a16:creationId xmlns:a16="http://schemas.microsoft.com/office/drawing/2014/main" id="{524E3CD7-5201-449A-DD33-4C27B75C1F1C}"/>
              </a:ext>
            </a:extLst>
          </p:cNvPr>
          <p:cNvPicPr>
            <a:picLocks noChangeAspect="1"/>
          </p:cNvPicPr>
          <p:nvPr/>
        </p:nvPicPr>
        <p:blipFill>
          <a:blip r:embed="rId2">
            <a:extLst>
              <a:ext uri="{28A0092B-C50C-407E-A947-70E740481C1C}">
                <a14:useLocalDpi xmlns:a14="http://schemas.microsoft.com/office/drawing/2010/main" val="0"/>
              </a:ext>
            </a:extLst>
          </a:blip>
          <a:srcRect l="16659" r="16659"/>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B390F59F-7557-7FA1-9627-1B68E73583DE}"/>
              </a:ext>
            </a:extLst>
          </p:cNvPr>
          <p:cNvSpPr>
            <a:spLocks noGrp="1"/>
          </p:cNvSpPr>
          <p:nvPr>
            <p:ph idx="1"/>
          </p:nvPr>
        </p:nvSpPr>
        <p:spPr>
          <a:xfrm>
            <a:off x="6417733" y="1606608"/>
            <a:ext cx="5683112" cy="5059111"/>
          </a:xfrm>
        </p:spPr>
        <p:txBody>
          <a:bodyPr>
            <a:normAutofit fontScale="25000" lnSpcReduction="20000"/>
          </a:bodyPr>
          <a:lstStyle/>
          <a:p>
            <a:pPr>
              <a:lnSpc>
                <a:spcPct val="170000"/>
              </a:lnSpc>
            </a:pPr>
            <a:r>
              <a:rPr lang="en-US" sz="9600"/>
              <a:t>Agree on practical ownership and oversight.</a:t>
            </a:r>
          </a:p>
          <a:p>
            <a:pPr>
              <a:lnSpc>
                <a:spcPct val="170000"/>
              </a:lnSpc>
            </a:pPr>
            <a:r>
              <a:rPr lang="en-US" sz="9600"/>
              <a:t>Who will use the information and when?</a:t>
            </a:r>
          </a:p>
          <a:p>
            <a:pPr>
              <a:lnSpc>
                <a:spcPct val="170000"/>
              </a:lnSpc>
            </a:pPr>
            <a:r>
              <a:rPr lang="en-US" sz="9600"/>
              <a:t>How often will it be refreshed?</a:t>
            </a:r>
          </a:p>
          <a:p>
            <a:pPr>
              <a:lnSpc>
                <a:spcPct val="170000"/>
              </a:lnSpc>
            </a:pPr>
            <a:r>
              <a:rPr lang="en-AU" sz="9600"/>
              <a:t>What levels of access will be given?</a:t>
            </a:r>
          </a:p>
          <a:p>
            <a:pPr>
              <a:lnSpc>
                <a:spcPct val="170000"/>
              </a:lnSpc>
            </a:pPr>
            <a:r>
              <a:rPr lang="en-AU" sz="9600"/>
              <a:t>How often will data validation reviews be undertaken?</a:t>
            </a:r>
          </a:p>
          <a:p>
            <a:pPr marL="0" indent="0">
              <a:buNone/>
            </a:pPr>
            <a:endParaRPr lang="en-AU" sz="1800"/>
          </a:p>
        </p:txBody>
      </p:sp>
    </p:spTree>
    <p:extLst>
      <p:ext uri="{BB962C8B-B14F-4D97-AF65-F5344CB8AC3E}">
        <p14:creationId xmlns:p14="http://schemas.microsoft.com/office/powerpoint/2010/main" val="61968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B3249FB-5060-0148-75D8-C8D58176331B}"/>
              </a:ext>
            </a:extLst>
          </p:cNvPr>
          <p:cNvPicPr>
            <a:picLocks noChangeAspect="1"/>
          </p:cNvPicPr>
          <p:nvPr/>
        </p:nvPicPr>
        <p:blipFill>
          <a:blip r:embed="rId2">
            <a:extLst>
              <a:ext uri="{28A0092B-C50C-407E-A947-70E740481C1C}">
                <a14:useLocalDpi xmlns:a14="http://schemas.microsoft.com/office/drawing/2010/main" val="0"/>
              </a:ext>
            </a:extLst>
          </a:blip>
          <a:srcRect l="16315" r="16315"/>
          <a:stretch/>
        </p:blipFill>
        <p:spPr>
          <a:xfrm>
            <a:off x="-65885" y="0"/>
            <a:ext cx="6160360"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AF96CA-DA3C-6EEF-68E2-E3ABD9056915}"/>
              </a:ext>
            </a:extLst>
          </p:cNvPr>
          <p:cNvSpPr>
            <a:spLocks noGrp="1"/>
          </p:cNvSpPr>
          <p:nvPr>
            <p:ph type="title"/>
          </p:nvPr>
        </p:nvSpPr>
        <p:spPr>
          <a:xfrm>
            <a:off x="6336834" y="280697"/>
            <a:ext cx="4882661" cy="1472467"/>
          </a:xfrm>
        </p:spPr>
        <p:txBody>
          <a:bodyPr>
            <a:normAutofit/>
          </a:bodyPr>
          <a:lstStyle/>
          <a:p>
            <a:r>
              <a:rPr lang="en-AU" sz="4000">
                <a:solidFill>
                  <a:srgbClr val="05504B"/>
                </a:solidFill>
                <a:latin typeface="Arial" panose="020B0604020202020204" pitchFamily="34" charset="0"/>
                <a:cs typeface="Arial" panose="020B0604020202020204" pitchFamily="34" charset="0"/>
              </a:rPr>
              <a:t>Integration with Workflow (10 min)</a:t>
            </a:r>
          </a:p>
        </p:txBody>
      </p:sp>
      <p:sp>
        <p:nvSpPr>
          <p:cNvPr id="4" name="Rectangle 1">
            <a:extLst>
              <a:ext uri="{FF2B5EF4-FFF2-40B4-BE49-F238E27FC236}">
                <a16:creationId xmlns:a16="http://schemas.microsoft.com/office/drawing/2014/main" id="{313F41F6-1883-1AFB-A67C-E76A01D2345E}"/>
              </a:ext>
            </a:extLst>
          </p:cNvPr>
          <p:cNvSpPr>
            <a:spLocks noGrp="1" noChangeArrowheads="1"/>
          </p:cNvSpPr>
          <p:nvPr>
            <p:ph idx="1"/>
          </p:nvPr>
        </p:nvSpPr>
        <p:spPr bwMode="auto">
          <a:xfrm>
            <a:off x="6457191" y="1959415"/>
            <a:ext cx="5359671" cy="469636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a:lnSpc>
                <a:spcPct val="170000"/>
              </a:lnSpc>
            </a:pPr>
            <a:r>
              <a:rPr lang="en-US"/>
              <a:t>How often will it be used?</a:t>
            </a:r>
          </a:p>
          <a:p>
            <a:pPr>
              <a:lnSpc>
                <a:spcPct val="170000"/>
              </a:lnSpc>
            </a:pPr>
            <a:r>
              <a:rPr lang="en-US"/>
              <a:t>Governance and reporting</a:t>
            </a:r>
          </a:p>
          <a:p>
            <a:pPr>
              <a:lnSpc>
                <a:spcPct val="170000"/>
              </a:lnSpc>
            </a:pPr>
            <a:r>
              <a:rPr lang="en-US"/>
              <a:t>Training and communication needs</a:t>
            </a:r>
            <a:endParaRPr lang="en-AU"/>
          </a:p>
        </p:txBody>
      </p:sp>
    </p:spTree>
    <p:extLst>
      <p:ext uri="{BB962C8B-B14F-4D97-AF65-F5344CB8AC3E}">
        <p14:creationId xmlns:p14="http://schemas.microsoft.com/office/powerpoint/2010/main" val="2372105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22338-0AE3-7D59-818F-ED8F67677A55}"/>
              </a:ext>
            </a:extLst>
          </p:cNvPr>
          <p:cNvSpPr>
            <a:spLocks noGrp="1"/>
          </p:cNvSpPr>
          <p:nvPr>
            <p:ph type="title"/>
          </p:nvPr>
        </p:nvSpPr>
        <p:spPr>
          <a:xfrm>
            <a:off x="6358069" y="253527"/>
            <a:ext cx="4922377" cy="1425722"/>
          </a:xfrm>
        </p:spPr>
        <p:txBody>
          <a:bodyPr anchor="ctr">
            <a:noAutofit/>
          </a:bodyPr>
          <a:lstStyle/>
          <a:p>
            <a:r>
              <a:rPr lang="en-AU" sz="4000">
                <a:solidFill>
                  <a:srgbClr val="05504B"/>
                </a:solidFill>
                <a:latin typeface="Arial" panose="020B0604020202020204" pitchFamily="34" charset="0"/>
                <a:cs typeface="Arial" panose="020B0604020202020204" pitchFamily="34" charset="0"/>
              </a:rPr>
              <a:t>Wrap-Up and </a:t>
            </a:r>
            <a:br>
              <a:rPr lang="en-AU" sz="4000">
                <a:solidFill>
                  <a:srgbClr val="05504B"/>
                </a:solidFill>
                <a:latin typeface="Arial" panose="020B0604020202020204" pitchFamily="34" charset="0"/>
                <a:cs typeface="Arial" panose="020B0604020202020204" pitchFamily="34" charset="0"/>
              </a:rPr>
            </a:br>
            <a:r>
              <a:rPr lang="en-AU" sz="4000">
                <a:solidFill>
                  <a:srgbClr val="05504B"/>
                </a:solidFill>
                <a:latin typeface="Arial" panose="020B0604020202020204" pitchFamily="34" charset="0"/>
                <a:cs typeface="Arial" panose="020B0604020202020204" pitchFamily="34" charset="0"/>
              </a:rPr>
              <a:t>Next Steps (15 min)</a:t>
            </a:r>
          </a:p>
        </p:txBody>
      </p:sp>
      <p:pic>
        <p:nvPicPr>
          <p:cNvPr id="6" name="Picture 5">
            <a:extLst>
              <a:ext uri="{FF2B5EF4-FFF2-40B4-BE49-F238E27FC236}">
                <a16:creationId xmlns:a16="http://schemas.microsoft.com/office/drawing/2014/main" id="{C844F296-C453-E75B-AF2C-FBE6D99B263D}"/>
              </a:ext>
            </a:extLst>
          </p:cNvPr>
          <p:cNvPicPr>
            <a:picLocks noChangeAspect="1"/>
          </p:cNvPicPr>
          <p:nvPr/>
        </p:nvPicPr>
        <p:blipFill>
          <a:blip r:embed="rId2">
            <a:extLst>
              <a:ext uri="{28A0092B-C50C-407E-A947-70E740481C1C}">
                <a14:useLocalDpi xmlns:a14="http://schemas.microsoft.com/office/drawing/2010/main" val="0"/>
              </a:ext>
            </a:extLst>
          </a:blip>
          <a:srcRect l="16667" r="16667"/>
          <a:stretch/>
        </p:blipFill>
        <p:spPr>
          <a:xfrm>
            <a:off x="-1" y="-2"/>
            <a:ext cx="6096001" cy="6858002"/>
          </a:xfrm>
          <a:prstGeom prst="rect">
            <a:avLst/>
          </a:prstGeom>
        </p:spPr>
      </p:pic>
      <p:sp>
        <p:nvSpPr>
          <p:cNvPr id="4" name="Rectangle 1">
            <a:extLst>
              <a:ext uri="{FF2B5EF4-FFF2-40B4-BE49-F238E27FC236}">
                <a16:creationId xmlns:a16="http://schemas.microsoft.com/office/drawing/2014/main" id="{4A1EE7C3-3CBE-B49A-9335-5E54DA8F5F95}"/>
              </a:ext>
            </a:extLst>
          </p:cNvPr>
          <p:cNvSpPr>
            <a:spLocks noGrp="1" noChangeArrowheads="1"/>
          </p:cNvSpPr>
          <p:nvPr>
            <p:ph idx="1"/>
          </p:nvPr>
        </p:nvSpPr>
        <p:spPr bwMode="auto">
          <a:xfrm>
            <a:off x="6504305" y="1679250"/>
            <a:ext cx="4776141" cy="486683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eaLnBrk="0" fontAlgn="base" hangingPunct="0">
              <a:spcBef>
                <a:spcPct val="0"/>
              </a:spcBef>
              <a:spcAft>
                <a:spcPts val="1000"/>
              </a:spcAft>
            </a:pPr>
            <a:r>
              <a:rPr lang="en-US" altLang="en-US">
                <a:latin typeface="Arial" panose="020B0604020202020204" pitchFamily="34" charset="0"/>
              </a:rPr>
              <a:t>Review key design for tools</a:t>
            </a:r>
          </a:p>
          <a:p>
            <a:pPr eaLnBrk="0" fontAlgn="base" hangingPunct="0">
              <a:spcBef>
                <a:spcPct val="0"/>
              </a:spcBef>
              <a:spcAft>
                <a:spcPts val="1000"/>
              </a:spcAft>
            </a:pPr>
            <a:r>
              <a:rPr kumimoji="0" lang="en-US" altLang="en-US" b="0" i="0" u="none" strike="noStrike" cap="none" normalizeH="0" baseline="0">
                <a:ln>
                  <a:noFill/>
                </a:ln>
                <a:effectLst/>
                <a:latin typeface="Arial" panose="020B0604020202020204" pitchFamily="34" charset="0"/>
              </a:rPr>
              <a:t>Draft templates will be created</a:t>
            </a:r>
          </a:p>
          <a:p>
            <a:pPr eaLnBrk="0" fontAlgn="base" hangingPunct="0">
              <a:spcBef>
                <a:spcPct val="0"/>
              </a:spcBef>
              <a:spcAft>
                <a:spcPts val="1000"/>
              </a:spcAft>
            </a:pPr>
            <a:r>
              <a:rPr kumimoji="0" lang="en-US" altLang="en-US" b="0" i="0" u="none" strike="noStrike" cap="none" normalizeH="0" baseline="0">
                <a:ln>
                  <a:noFill/>
                </a:ln>
                <a:effectLst/>
                <a:latin typeface="Arial" panose="020B0604020202020204" pitchFamily="34" charset="0"/>
              </a:rPr>
              <a:t>Templates will be piloted</a:t>
            </a:r>
          </a:p>
          <a:p>
            <a:pPr eaLnBrk="0" fontAlgn="base" hangingPunct="0">
              <a:spcBef>
                <a:spcPct val="0"/>
              </a:spcBef>
              <a:spcAft>
                <a:spcPts val="1000"/>
              </a:spcAft>
            </a:pPr>
            <a:r>
              <a:rPr lang="en-US" altLang="en-US">
                <a:latin typeface="Arial" panose="020B0604020202020204" pitchFamily="34" charset="0"/>
              </a:rPr>
              <a:t>Feedback received</a:t>
            </a:r>
          </a:p>
          <a:p>
            <a:pPr eaLnBrk="0" fontAlgn="base" hangingPunct="0">
              <a:spcBef>
                <a:spcPct val="0"/>
              </a:spcBef>
              <a:spcAft>
                <a:spcPts val="1000"/>
              </a:spcAft>
            </a:pPr>
            <a:r>
              <a:rPr kumimoji="0" lang="en-US" altLang="en-US" b="0" i="0" u="none" strike="noStrike" cap="none" normalizeH="0" baseline="0">
                <a:ln>
                  <a:noFill/>
                </a:ln>
                <a:effectLst/>
                <a:latin typeface="Arial" panose="020B0604020202020204" pitchFamily="34" charset="0"/>
              </a:rPr>
              <a:t>Tools finalized</a:t>
            </a:r>
          </a:p>
          <a:p>
            <a:pPr eaLnBrk="0" fontAlgn="base" hangingPunct="0">
              <a:spcBef>
                <a:spcPct val="0"/>
              </a:spcBef>
              <a:spcAft>
                <a:spcPts val="1000"/>
              </a:spcAft>
            </a:pPr>
            <a:r>
              <a:rPr lang="en-US" altLang="en-US">
                <a:latin typeface="Arial" panose="020B0604020202020204" pitchFamily="34" charset="0"/>
              </a:rPr>
              <a:t>Tools launched</a:t>
            </a:r>
          </a:p>
          <a:p>
            <a:pPr eaLnBrk="0" fontAlgn="base" hangingPunct="0">
              <a:spcBef>
                <a:spcPct val="0"/>
              </a:spcBef>
              <a:spcAft>
                <a:spcPts val="1000"/>
              </a:spcAft>
            </a:pPr>
            <a:r>
              <a:rPr lang="en-US" altLang="en-US">
                <a:latin typeface="Arial" panose="020B0604020202020204" pitchFamily="34" charset="0"/>
              </a:rPr>
              <a:t>Monitor use of tools</a:t>
            </a:r>
            <a:endParaRPr kumimoji="0" lang="en-US" altLang="en-US" b="0" i="0" u="none" strike="noStrike" cap="none" normalizeH="0" baseline="0">
              <a:ln>
                <a:noFill/>
              </a:ln>
              <a:effectLst/>
              <a:latin typeface="Arial" panose="020B0604020202020204" pitchFamily="34" charset="0"/>
            </a:endParaRPr>
          </a:p>
        </p:txBody>
      </p:sp>
    </p:spTree>
    <p:extLst>
      <p:ext uri="{BB962C8B-B14F-4D97-AF65-F5344CB8AC3E}">
        <p14:creationId xmlns:p14="http://schemas.microsoft.com/office/powerpoint/2010/main" val="3308369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B1AF31-CF23-F77E-DB41-4030C038C7E3}"/>
              </a:ext>
            </a:extLst>
          </p:cNvPr>
          <p:cNvPicPr>
            <a:picLocks noChangeAspect="1"/>
          </p:cNvPicPr>
          <p:nvPr/>
        </p:nvPicPr>
        <p:blipFill>
          <a:blip r:embed="rId2"/>
          <a:stretch>
            <a:fillRect/>
          </a:stretch>
        </p:blipFill>
        <p:spPr>
          <a:xfrm>
            <a:off x="2807135" y="131975"/>
            <a:ext cx="6507203" cy="6523349"/>
          </a:xfrm>
          <a:prstGeom prst="rect">
            <a:avLst/>
          </a:prstGeom>
        </p:spPr>
      </p:pic>
    </p:spTree>
    <p:extLst>
      <p:ext uri="{BB962C8B-B14F-4D97-AF65-F5344CB8AC3E}">
        <p14:creationId xmlns:p14="http://schemas.microsoft.com/office/powerpoint/2010/main" val="2142448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CFDD7D-D640-4841-A5A9-CABF4BF78D15}"/>
              </a:ext>
            </a:extLst>
          </p:cNvPr>
          <p:cNvSpPr txBox="1"/>
          <p:nvPr/>
        </p:nvSpPr>
        <p:spPr>
          <a:xfrm>
            <a:off x="3683237" y="2427088"/>
            <a:ext cx="3776712" cy="830997"/>
          </a:xfrm>
          <a:prstGeom prst="rect">
            <a:avLst/>
          </a:prstGeom>
          <a:noFill/>
        </p:spPr>
        <p:txBody>
          <a:bodyPr wrap="square" rtlCol="0">
            <a:spAutoFit/>
          </a:bodyPr>
          <a:lstStyle/>
          <a:p>
            <a:pPr algn="ctr"/>
            <a:r>
              <a:rPr lang="en-US" sz="4800">
                <a:solidFill>
                  <a:srgbClr val="05504B"/>
                </a:solidFill>
                <a:latin typeface="Arial" panose="020B0604020202020204" pitchFamily="34" charset="0"/>
                <a:cs typeface="Arial" panose="020B0604020202020204" pitchFamily="34" charset="0"/>
              </a:rPr>
              <a:t>Thank You</a:t>
            </a:r>
            <a:endParaRPr lang="en-AU" sz="4800">
              <a:solidFill>
                <a:srgbClr val="05504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92765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37d16af-f65b-43bd-89f1-5b2a006130a9">
      <Terms xmlns="http://schemas.microsoft.com/office/infopath/2007/PartnerControls"/>
    </lcf76f155ced4ddcb4097134ff3c332f>
    <TaxCatchAll xmlns="4a5f9ae5-c8ce-4a95-a6a5-7393a71cf037" xsi:nil="true"/>
    <Document_x0020_type xmlns="237d16af-f65b-43bd-89f1-5b2a006130a9" xsi:nil="true"/>
    <Organisation xmlns="237d16af-f65b-43bd-89f1-5b2a006130a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849A9FB1A89BC4A8CD720621F2687D7" ma:contentTypeVersion="13" ma:contentTypeDescription="Create a new document." ma:contentTypeScope="" ma:versionID="81763ccdb1d893b28e739ce201e927f1">
  <xsd:schema xmlns:xsd="http://www.w3.org/2001/XMLSchema" xmlns:xs="http://www.w3.org/2001/XMLSchema" xmlns:p="http://schemas.microsoft.com/office/2006/metadata/properties" xmlns:ns2="237d16af-f65b-43bd-89f1-5b2a006130a9" xmlns:ns3="4a5f9ae5-c8ce-4a95-a6a5-7393a71cf037" targetNamespace="http://schemas.microsoft.com/office/2006/metadata/properties" ma:root="true" ma:fieldsID="912951d254e16fbf8ebeced052eb4830" ns2:_="" ns3:_="">
    <xsd:import namespace="237d16af-f65b-43bd-89f1-5b2a006130a9"/>
    <xsd:import namespace="4a5f9ae5-c8ce-4a95-a6a5-7393a71cf03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Document_x0020_type" minOccurs="0"/>
                <xsd:element ref="ns2:lcf76f155ced4ddcb4097134ff3c332f" minOccurs="0"/>
                <xsd:element ref="ns3:TaxCatchAll" minOccurs="0"/>
                <xsd:element ref="ns2:MediaServiceOCR" minOccurs="0"/>
                <xsd:element ref="ns2:Organis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7d16af-f65b-43bd-89f1-5b2a006130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Document_x0020_type" ma:index="15" nillable="true" ma:displayName="Document type" ma:list="{485ccf5c-3ed7-4262-8154-1a224ccaba0b}" ma:internalName="Document_x0020_type" ma:showField="DocumentType">
      <xsd:simpleType>
        <xsd:restriction base="dms:Lookup"/>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14fc1ee-ee85-4a7e-98b0-8db30ca095d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Organisation" ma:index="20" nillable="true" ma:displayName="Organisation" ma:list="{485ccf5c-3ed7-4262-8154-1a224ccaba0b}" ma:internalName="Organisation" ma:showField="FS2_x0020_Organisation">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a5f9ae5-c8ce-4a95-a6a5-7393a71cf03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0552bd7-f7ed-4928-b753-41ff029eb8c3}" ma:internalName="TaxCatchAll" ma:showField="CatchAllData" ma:web="4a5f9ae5-c8ce-4a95-a6a5-7393a71cf0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4638FE-4475-40D6-826F-E7B5C11009F6}">
  <ds:schemaRefs>
    <ds:schemaRef ds:uri="http://schemas.microsoft.com/sharepoint/v3/contenttype/forms"/>
  </ds:schemaRefs>
</ds:datastoreItem>
</file>

<file path=customXml/itemProps2.xml><?xml version="1.0" encoding="utf-8"?>
<ds:datastoreItem xmlns:ds="http://schemas.openxmlformats.org/officeDocument/2006/customXml" ds:itemID="{B4B0E02F-9530-459E-88F4-2C3F084CCF78}">
  <ds:schemaRefs>
    <ds:schemaRef ds:uri="714d5ace-5389-4d8e-bf5b-797869bbbda3"/>
    <ds:schemaRef ds:uri="a6b565c8-0382-4bba-b97a-289cc51116fa"/>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2EDC352D-7BB4-4E02-AB96-9E64E15BCCE4}"/>
</file>

<file path=docProps/app.xml><?xml version="1.0" encoding="utf-8"?>
<Properties xmlns="http://schemas.openxmlformats.org/officeDocument/2006/extended-properties" xmlns:vt="http://schemas.openxmlformats.org/officeDocument/2006/docPropsVTypes">
  <Template>office theme</Template>
  <TotalTime>0</TotalTime>
  <Words>404</Words>
  <Application>Microsoft Office PowerPoint</Application>
  <PresentationFormat>Widescreen</PresentationFormat>
  <Paragraphs>70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Aptos Display</vt:lpstr>
      <vt:lpstr>Arial</vt:lpstr>
      <vt:lpstr>office theme</vt:lpstr>
      <vt:lpstr>PowerPoint Presentation</vt:lpstr>
      <vt:lpstr>ARIIA Data Literacy Project </vt:lpstr>
      <vt:lpstr>Project Background</vt:lpstr>
      <vt:lpstr>Workshop Purpose</vt:lpstr>
      <vt:lpstr>PI Dashboard (10 mins)</vt:lpstr>
      <vt:lpstr>Incident Report Form Review (10 mins)</vt:lpstr>
      <vt:lpstr>Proposed Indicators (15 mins)</vt:lpstr>
      <vt:lpstr>Design Brainstorming (25 mins)</vt:lpstr>
      <vt:lpstr>Maintenance and Accountability (10 mins)</vt:lpstr>
      <vt:lpstr>Integration with Workflow (10 min)</vt:lpstr>
      <vt:lpstr>Wrap-Up and  Next Steps (15 min)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Emma Burke</cp:lastModifiedBy>
  <cp:revision>3</cp:revision>
  <dcterms:created xsi:type="dcterms:W3CDTF">2025-09-25T03:38:13Z</dcterms:created>
  <dcterms:modified xsi:type="dcterms:W3CDTF">2026-06-12T06:35:55Z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0x0101007849A9FB1A89BC4A8CD720621F2687D7</vt:lpwstr>
  </property>
  <property fmtid="{D5CDD505-2E9C-101B-9397-08002B2CF9AE}" pid="3" name="MediaServiceImageTags">
    <vt:lpwstr/>
  </property>
  <property fmtid="{D5CDD505-2E9C-101B-9397-08002B2CF9AE}" pid="4" name="Order">
    <vt:r8>1319300</vt:r8>
  </property>
  <property fmtid="{D5CDD505-2E9C-101B-9397-08002B2CF9AE}" pid="5" name="TriggerFlowInfo">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_ExtendedDescription">
    <vt:lpwstr/>
  </property>
</Properties>
</file>