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7" r:id="rId5"/>
    <p:sldId id="258" r:id="rId6"/>
    <p:sldId id="270" r:id="rId7"/>
    <p:sldId id="259" r:id="rId8"/>
    <p:sldId id="260" r:id="rId9"/>
    <p:sldId id="265" r:id="rId10"/>
    <p:sldId id="264" r:id="rId11"/>
    <p:sldId id="261" r:id="rId12"/>
    <p:sldId id="262" r:id="rId13"/>
    <p:sldId id="268" r:id="rId14"/>
    <p:sldId id="271" r:id="rId15"/>
    <p:sldId id="269" r:id="rId16"/>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D7B606-3C18-4F6A-977F-E92D2F815773}" v="1" dt="2026-06-12T06:36:04.5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52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ma Burke" userId="0016f6ac-ac74-4c3c-98fe-673b36ae43e6" providerId="ADAL" clId="{E77C3AF3-C62C-4043-85C2-D2CEEE99E85B}"/>
    <pc:docChg chg="undo custSel addSld delSld modSld sldOrd">
      <pc:chgData name="Emma Burke" userId="0016f6ac-ac74-4c3c-98fe-673b36ae43e6" providerId="ADAL" clId="{E77C3AF3-C62C-4043-85C2-D2CEEE99E85B}" dt="2026-06-12T06:36:07.131" v="799" actId="14100"/>
      <pc:docMkLst>
        <pc:docMk/>
      </pc:docMkLst>
      <pc:sldChg chg="modSp mod">
        <pc:chgData name="Emma Burke" userId="0016f6ac-ac74-4c3c-98fe-673b36ae43e6" providerId="ADAL" clId="{E77C3AF3-C62C-4043-85C2-D2CEEE99E85B}" dt="2026-06-12T06:36:07.131" v="799" actId="14100"/>
        <pc:sldMkLst>
          <pc:docMk/>
          <pc:sldMk cId="1340417565" sldId="257"/>
        </pc:sldMkLst>
        <pc:spChg chg="mod">
          <ac:chgData name="Emma Burke" userId="0016f6ac-ac74-4c3c-98fe-673b36ae43e6" providerId="ADAL" clId="{E77C3AF3-C62C-4043-85C2-D2CEEE99E85B}" dt="2026-06-12T06:36:07.131" v="799" actId="14100"/>
          <ac:spMkLst>
            <pc:docMk/>
            <pc:sldMk cId="1340417565" sldId="257"/>
            <ac:spMk id="6" creationId="{8719016E-FB4B-4116-A0F3-CCEE31BB38BE}"/>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GB" smtClean="0"/>
              <a:t>12/06/2026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12/06/2026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12/06/2026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846CE7D5-CF57-46EF-B807-FDD0502418D4}" type="datetimeFigureOut">
              <a:rPr lang="en-GB" smtClean="0"/>
              <a:t>12/06/2026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846CE7D5-CF57-46EF-B807-FDD0502418D4}" type="datetimeFigureOut">
              <a:rPr lang="en-GB" smtClean="0"/>
              <a:t>12/06/2026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GB" smtClean="0"/>
              <a:t>12/06/2026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12/06/2026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12/06/2026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12/06/2026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12/06/2026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12/06/2026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B0562981-9F3E-469E-A742-E155B84AFE4B}"/>
              </a:ext>
            </a:extLst>
          </p:cNvPr>
          <p:cNvSpPr txBox="1"/>
          <p:nvPr userDrawn="1"/>
        </p:nvSpPr>
        <p:spPr>
          <a:xfrm>
            <a:off x="0" y="5173505"/>
            <a:ext cx="12192000" cy="1684495"/>
          </a:xfrm>
          <a:prstGeom prst="rect">
            <a:avLst/>
          </a:prstGeom>
          <a:solidFill>
            <a:srgbClr val="009182"/>
          </a:solidFill>
        </p:spPr>
        <p:txBody>
          <a:bodyPr wrap="square" rtlCol="0">
            <a:spAutoFit/>
          </a:bodyPr>
          <a:lstStyle/>
          <a:p>
            <a:endParaRPr lang="en-AU"/>
          </a:p>
        </p:txBody>
      </p:sp>
      <p:pic>
        <p:nvPicPr>
          <p:cNvPr id="16" name="Picture 15" descr="Logo&#10;&#10;Description automatically generated">
            <a:extLst>
              <a:ext uri="{FF2B5EF4-FFF2-40B4-BE49-F238E27FC236}">
                <a16:creationId xmlns:a16="http://schemas.microsoft.com/office/drawing/2014/main" id="{DAC7A557-3745-44BE-A6CD-1999EE3A82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54876" y="5173505"/>
            <a:ext cx="1882245" cy="1070393"/>
          </a:xfrm>
          <a:prstGeom prst="rect">
            <a:avLst/>
          </a:prstGeom>
        </p:spPr>
      </p:pic>
      <p:sp>
        <p:nvSpPr>
          <p:cNvPr id="18" name="TextBox 17">
            <a:extLst>
              <a:ext uri="{FF2B5EF4-FFF2-40B4-BE49-F238E27FC236}">
                <a16:creationId xmlns:a16="http://schemas.microsoft.com/office/drawing/2014/main" id="{4E1A806A-BF09-4043-BAD5-7A38BD2227D3}"/>
              </a:ext>
            </a:extLst>
          </p:cNvPr>
          <p:cNvSpPr txBox="1"/>
          <p:nvPr userDrawn="1"/>
        </p:nvSpPr>
        <p:spPr>
          <a:xfrm>
            <a:off x="3300412" y="6243898"/>
            <a:ext cx="5591175" cy="276999"/>
          </a:xfrm>
          <a:prstGeom prst="rect">
            <a:avLst/>
          </a:prstGeom>
          <a:noFill/>
        </p:spPr>
        <p:txBody>
          <a:bodyPr wrap="square" rtlCol="0">
            <a:spAutoFit/>
          </a:bodyPr>
          <a:lstStyle/>
          <a:p>
            <a:pPr algn="ctr"/>
            <a:r>
              <a:rPr lang="en-US" sz="1200">
                <a:solidFill>
                  <a:srgbClr val="D7D7D2"/>
                </a:solidFill>
                <a:latin typeface="Arial" panose="020B0604020202020204" pitchFamily="34" charset="0"/>
                <a:cs typeface="Arial" panose="020B0604020202020204" pitchFamily="34" charset="0"/>
              </a:rPr>
              <a:t>HOME SUPPORT | RESIDENTIAL | THERAPY &amp; WELLNESS </a:t>
            </a:r>
            <a:endParaRPr lang="en-AU" sz="1200">
              <a:solidFill>
                <a:srgbClr val="D7D7D2"/>
              </a:solidFill>
              <a:latin typeface="Arial" panose="020B0604020202020204" pitchFamily="34" charset="0"/>
              <a:cs typeface="Arial" panose="020B0604020202020204" pitchFamily="34" charset="0"/>
            </a:endParaRPr>
          </a:p>
        </p:txBody>
      </p:sp>
      <p:pic>
        <p:nvPicPr>
          <p:cNvPr id="5" name="Picture 4" descr="A picture containing icon&#10;&#10;Description automatically generated">
            <a:extLst>
              <a:ext uri="{FF2B5EF4-FFF2-40B4-BE49-F238E27FC236}">
                <a16:creationId xmlns:a16="http://schemas.microsoft.com/office/drawing/2014/main" id="{B1F24FB1-8C9D-4A15-9E77-A86096C1FC9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1487"/>
          <a:stretch/>
        </p:blipFill>
        <p:spPr>
          <a:xfrm>
            <a:off x="9847245" y="-1"/>
            <a:ext cx="2242177" cy="2734765"/>
          </a:xfrm>
          <a:prstGeom prst="rect">
            <a:avLst/>
          </a:prstGeom>
        </p:spPr>
      </p:pic>
    </p:spTree>
    <p:extLst>
      <p:ext uri="{BB962C8B-B14F-4D97-AF65-F5344CB8AC3E}">
        <p14:creationId xmlns:p14="http://schemas.microsoft.com/office/powerpoint/2010/main" val="1312343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GB" smtClean="0"/>
              <a:t>12/06/2026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CF5AA08-66DB-482D-A353-CA635FB79E46}"/>
              </a:ext>
            </a:extLst>
          </p:cNvPr>
          <p:cNvSpPr txBox="1"/>
          <p:nvPr/>
        </p:nvSpPr>
        <p:spPr>
          <a:xfrm>
            <a:off x="957942" y="957943"/>
            <a:ext cx="9091911" cy="1569660"/>
          </a:xfrm>
          <a:prstGeom prst="rect">
            <a:avLst/>
          </a:prstGeom>
          <a:noFill/>
        </p:spPr>
        <p:txBody>
          <a:bodyPr wrap="square" lIns="91440" tIns="45720" rIns="91440" bIns="45720" rtlCol="0" anchor="t">
            <a:spAutoFit/>
          </a:bodyPr>
          <a:lstStyle/>
          <a:p>
            <a:r>
              <a:rPr lang="en-US" sz="4800" dirty="0">
                <a:solidFill>
                  <a:srgbClr val="05504B"/>
                </a:solidFill>
                <a:latin typeface="Arial"/>
                <a:cs typeface="Arial"/>
              </a:rPr>
              <a:t>Pressure Injury </a:t>
            </a:r>
            <a:endParaRPr lang="en-US" sz="4800" dirty="0">
              <a:solidFill>
                <a:srgbClr val="05504B"/>
              </a:solidFill>
              <a:latin typeface="Arial" panose="020B0604020202020204" pitchFamily="34" charset="0"/>
              <a:cs typeface="Arial" panose="020B0604020202020204" pitchFamily="34" charset="0"/>
            </a:endParaRPr>
          </a:p>
          <a:p>
            <a:r>
              <a:rPr lang="en-US" sz="4800" dirty="0">
                <a:solidFill>
                  <a:srgbClr val="05504B"/>
                </a:solidFill>
                <a:latin typeface="Arial"/>
                <a:cs typeface="Arial"/>
              </a:rPr>
              <a:t>Co-Design Workshop Four</a:t>
            </a:r>
            <a:endParaRPr lang="en-AU" sz="4800" dirty="0">
              <a:solidFill>
                <a:srgbClr val="05504B"/>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D797859C-5E1D-4994-95E9-D509D2AD9AEE}"/>
              </a:ext>
            </a:extLst>
          </p:cNvPr>
          <p:cNvSpPr txBox="1"/>
          <p:nvPr/>
        </p:nvSpPr>
        <p:spPr>
          <a:xfrm>
            <a:off x="962096" y="3138503"/>
            <a:ext cx="7053943" cy="584775"/>
          </a:xfrm>
          <a:prstGeom prst="rect">
            <a:avLst/>
          </a:prstGeom>
          <a:noFill/>
        </p:spPr>
        <p:txBody>
          <a:bodyPr wrap="square" rtlCol="0">
            <a:spAutoFit/>
          </a:bodyPr>
          <a:lstStyle/>
          <a:p>
            <a:r>
              <a:rPr lang="en-US" sz="3200">
                <a:solidFill>
                  <a:srgbClr val="05504B"/>
                </a:solidFill>
                <a:latin typeface="Arial" panose="020B0604020202020204" pitchFamily="34" charset="0"/>
                <a:cs typeface="Arial" panose="020B0604020202020204" pitchFamily="34" charset="0"/>
              </a:rPr>
              <a:t>ARIIA – Data Literacy Project</a:t>
            </a:r>
            <a:endParaRPr lang="en-AU" sz="3200">
              <a:solidFill>
                <a:srgbClr val="05504B"/>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8719016E-FB4B-4116-A0F3-CCEE31BB38BE}"/>
              </a:ext>
            </a:extLst>
          </p:cNvPr>
          <p:cNvSpPr txBox="1"/>
          <p:nvPr/>
        </p:nvSpPr>
        <p:spPr>
          <a:xfrm>
            <a:off x="957942" y="3870059"/>
            <a:ext cx="8553703" cy="584775"/>
          </a:xfrm>
          <a:prstGeom prst="rect">
            <a:avLst/>
          </a:prstGeom>
          <a:noFill/>
        </p:spPr>
        <p:txBody>
          <a:bodyPr wrap="square" rtlCol="0">
            <a:spAutoFit/>
          </a:bodyPr>
          <a:lstStyle/>
          <a:p>
            <a:r>
              <a:rPr lang="en-US" sz="3200" dirty="0">
                <a:solidFill>
                  <a:srgbClr val="05504B"/>
                </a:solidFill>
                <a:latin typeface="Arial" panose="020B0604020202020204" pitchFamily="34" charset="0"/>
                <a:cs typeface="Arial" panose="020B0604020202020204" pitchFamily="34" charset="0"/>
              </a:rPr>
              <a:t>Emma Burke – Manager, Strategic Projects</a:t>
            </a:r>
            <a:endParaRPr lang="en-AU" sz="3200" dirty="0">
              <a:solidFill>
                <a:srgbClr val="05504B"/>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5C3C46C4-4FAA-4582-B594-616C7017AD33}"/>
              </a:ext>
            </a:extLst>
          </p:cNvPr>
          <p:cNvSpPr txBox="1"/>
          <p:nvPr/>
        </p:nvSpPr>
        <p:spPr>
          <a:xfrm>
            <a:off x="957942" y="4542420"/>
            <a:ext cx="7132321" cy="461665"/>
          </a:xfrm>
          <a:prstGeom prst="rect">
            <a:avLst/>
          </a:prstGeom>
          <a:noFill/>
        </p:spPr>
        <p:txBody>
          <a:bodyPr wrap="square" lIns="91440" tIns="45720" rIns="91440" bIns="45720" rtlCol="0" anchor="t">
            <a:spAutoFit/>
          </a:bodyPr>
          <a:lstStyle/>
          <a:p>
            <a:r>
              <a:rPr lang="en-US" sz="2400" dirty="0">
                <a:solidFill>
                  <a:srgbClr val="05504B"/>
                </a:solidFill>
                <a:latin typeface="Arial"/>
                <a:cs typeface="Arial"/>
              </a:rPr>
              <a:t>5 Feb 2026</a:t>
            </a:r>
            <a:endParaRPr lang="en-AU" sz="2400" dirty="0">
              <a:solidFill>
                <a:srgbClr val="05504B"/>
              </a:solidFill>
              <a:latin typeface="Arial"/>
              <a:cs typeface="Arial"/>
            </a:endParaRPr>
          </a:p>
        </p:txBody>
      </p:sp>
    </p:spTree>
    <p:extLst>
      <p:ext uri="{BB962C8B-B14F-4D97-AF65-F5344CB8AC3E}">
        <p14:creationId xmlns:p14="http://schemas.microsoft.com/office/powerpoint/2010/main" val="1340417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79B65-48EF-5DA9-70E2-4C177B37C890}"/>
              </a:ext>
            </a:extLst>
          </p:cNvPr>
          <p:cNvSpPr>
            <a:spLocks noGrp="1"/>
          </p:cNvSpPr>
          <p:nvPr>
            <p:ph type="title"/>
          </p:nvPr>
        </p:nvSpPr>
        <p:spPr>
          <a:xfrm>
            <a:off x="4465297" y="365689"/>
            <a:ext cx="7413357" cy="1112733"/>
          </a:xfrm>
        </p:spPr>
        <p:txBody>
          <a:bodyPr anchor="ctr">
            <a:normAutofit/>
          </a:bodyPr>
          <a:lstStyle/>
          <a:p>
            <a:r>
              <a:rPr lang="en-US">
                <a:solidFill>
                  <a:srgbClr val="05504B"/>
                </a:solidFill>
                <a:latin typeface="Arial" panose="020B0604020202020204" pitchFamily="34" charset="0"/>
                <a:cs typeface="Arial" panose="020B0604020202020204" pitchFamily="34" charset="0"/>
              </a:rPr>
              <a:t>ARIIA Data Literacy Project </a:t>
            </a:r>
            <a:endParaRPr lang="en-AU">
              <a:solidFill>
                <a:srgbClr val="05504B"/>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621AE142-C88D-FFC8-DF69-6570E43808F6}"/>
              </a:ext>
            </a:extLst>
          </p:cNvPr>
          <p:cNvPicPr>
            <a:picLocks noChangeAspect="1"/>
          </p:cNvPicPr>
          <p:nvPr/>
        </p:nvPicPr>
        <p:blipFill>
          <a:blip r:embed="rId2">
            <a:extLst>
              <a:ext uri="{28A0092B-C50C-407E-A947-70E740481C1C}">
                <a14:useLocalDpi xmlns:a14="http://schemas.microsoft.com/office/drawing/2010/main" val="0"/>
              </a:ext>
            </a:extLst>
          </a:blip>
          <a:srcRect l="32453" r="22223" b="1"/>
          <a:stretch>
            <a:fillRect/>
          </a:stretch>
        </p:blipFill>
        <p:spPr>
          <a:xfrm>
            <a:off x="20" y="-1"/>
            <a:ext cx="4143544" cy="6856413"/>
          </a:xfrm>
          <a:custGeom>
            <a:avLst/>
            <a:gdLst/>
            <a:ahLst/>
            <a:cxnLst/>
            <a:rect l="l" t="t" r="r" b="b"/>
            <a:pathLst>
              <a:path w="4143564" h="6856413">
                <a:moveTo>
                  <a:pt x="0" y="0"/>
                </a:moveTo>
                <a:lnTo>
                  <a:pt x="4141667" y="0"/>
                </a:lnTo>
                <a:lnTo>
                  <a:pt x="4141086" y="145208"/>
                </a:lnTo>
                <a:cubicBezTo>
                  <a:pt x="4109790" y="1611281"/>
                  <a:pt x="3796834" y="3077353"/>
                  <a:pt x="4047199" y="4543426"/>
                </a:cubicBezTo>
                <a:cubicBezTo>
                  <a:pt x="4172382" y="5276463"/>
                  <a:pt x="4156734" y="6009499"/>
                  <a:pt x="4105878" y="6742536"/>
                </a:cubicBezTo>
                <a:lnTo>
                  <a:pt x="4096763" y="6856413"/>
                </a:lnTo>
                <a:lnTo>
                  <a:pt x="0" y="6856413"/>
                </a:lnTo>
                <a:close/>
              </a:path>
            </a:pathLst>
          </a:custGeom>
        </p:spPr>
      </p:pic>
      <p:sp>
        <p:nvSpPr>
          <p:cNvPr id="3" name="Content Placeholder 2">
            <a:extLst>
              <a:ext uri="{FF2B5EF4-FFF2-40B4-BE49-F238E27FC236}">
                <a16:creationId xmlns:a16="http://schemas.microsoft.com/office/drawing/2014/main" id="{F5226126-775F-1087-1DC4-5CE18081DB95}"/>
              </a:ext>
            </a:extLst>
          </p:cNvPr>
          <p:cNvSpPr>
            <a:spLocks noGrp="1"/>
          </p:cNvSpPr>
          <p:nvPr>
            <p:ph idx="1"/>
          </p:nvPr>
        </p:nvSpPr>
        <p:spPr>
          <a:xfrm>
            <a:off x="4465297" y="1333144"/>
            <a:ext cx="7244103" cy="4872393"/>
          </a:xfrm>
        </p:spPr>
        <p:txBody>
          <a:bodyPr anchor="ctr">
            <a:normAutofit lnSpcReduction="10000"/>
          </a:bodyPr>
          <a:lstStyle/>
          <a:p>
            <a:pPr marL="0" lvl="0" indent="0" eaLnBrk="0" fontAlgn="base" hangingPunct="0">
              <a:spcBef>
                <a:spcPct val="0"/>
              </a:spcBef>
              <a:spcAft>
                <a:spcPct val="0"/>
              </a:spcAft>
              <a:buNone/>
            </a:pPr>
            <a:r>
              <a:rPr lang="en-US" altLang="en-US" sz="2000" b="1">
                <a:latin typeface="Arial" panose="020B0604020202020204" pitchFamily="34" charset="0"/>
              </a:rPr>
              <a:t>About the Project:</a:t>
            </a:r>
            <a:r>
              <a:rPr lang="en-US" altLang="en-US" sz="2000">
                <a:latin typeface="Arial" panose="020B0604020202020204" pitchFamily="34" charset="0"/>
              </a:rPr>
              <a:t> </a:t>
            </a:r>
          </a:p>
          <a:p>
            <a:pPr lvl="0" eaLnBrk="0" fontAlgn="base" hangingPunct="0">
              <a:spcBef>
                <a:spcPct val="0"/>
              </a:spcBef>
              <a:spcAft>
                <a:spcPct val="0"/>
              </a:spcAft>
            </a:pPr>
            <a:r>
              <a:rPr lang="en-US" altLang="en-US" sz="2000">
                <a:latin typeface="Arial" panose="020B0604020202020204" pitchFamily="34" charset="0"/>
              </a:rPr>
              <a:t>Led by ARIIA, an independent organisation funded by the Australian Government to support aged care staff, and delivered through the Aged Care Collaborative. Residential and home care providers across Australia are working together to improve care through better use of data.</a:t>
            </a:r>
          </a:p>
          <a:p>
            <a:pPr lvl="0" eaLnBrk="0" fontAlgn="base" hangingPunct="0">
              <a:spcBef>
                <a:spcPct val="0"/>
              </a:spcBef>
              <a:spcAft>
                <a:spcPct val="0"/>
              </a:spcAft>
            </a:pPr>
            <a:endParaRPr lang="en-US" altLang="en-US" sz="2000" b="1">
              <a:latin typeface="Arial" panose="020B0604020202020204" pitchFamily="34" charset="0"/>
            </a:endParaRPr>
          </a:p>
          <a:p>
            <a:pPr marL="0" lvl="0" indent="0" eaLnBrk="0" fontAlgn="base" hangingPunct="0">
              <a:spcBef>
                <a:spcPct val="0"/>
              </a:spcBef>
              <a:spcAft>
                <a:spcPct val="0"/>
              </a:spcAft>
              <a:buNone/>
            </a:pPr>
            <a:r>
              <a:rPr lang="en-US" altLang="en-US" sz="2000" b="1">
                <a:latin typeface="Arial" panose="020B0604020202020204" pitchFamily="34" charset="0"/>
              </a:rPr>
              <a:t>Purpose:</a:t>
            </a:r>
            <a:r>
              <a:rPr lang="en-US" altLang="en-US" sz="2000">
                <a:latin typeface="Arial" panose="020B0604020202020204" pitchFamily="34" charset="0"/>
              </a:rPr>
              <a:t> Help aged care staff use existing data to improve care for residents.</a:t>
            </a:r>
          </a:p>
          <a:p>
            <a:pPr lvl="0" eaLnBrk="0" fontAlgn="base" hangingPunct="0">
              <a:spcBef>
                <a:spcPct val="0"/>
              </a:spcBef>
              <a:spcAft>
                <a:spcPct val="0"/>
              </a:spcAft>
            </a:pPr>
            <a:endParaRPr lang="en-US" altLang="en-US" sz="2000" b="1">
              <a:latin typeface="Arial" panose="020B0604020202020204" pitchFamily="34" charset="0"/>
            </a:endParaRPr>
          </a:p>
          <a:p>
            <a:pPr marL="0" lvl="0" indent="0" eaLnBrk="0" fontAlgn="base" hangingPunct="0">
              <a:spcBef>
                <a:spcPct val="0"/>
              </a:spcBef>
              <a:spcAft>
                <a:spcPct val="0"/>
              </a:spcAft>
              <a:buNone/>
            </a:pPr>
            <a:r>
              <a:rPr lang="en-US" altLang="en-US" sz="2000" b="1">
                <a:latin typeface="Arial" panose="020B0604020202020204" pitchFamily="34" charset="0"/>
              </a:rPr>
              <a:t>Focus:</a:t>
            </a:r>
            <a:endParaRPr lang="en-US" altLang="en-US" sz="2000">
              <a:latin typeface="Arial" panose="020B0604020202020204" pitchFamily="34" charset="0"/>
            </a:endParaRPr>
          </a:p>
          <a:p>
            <a:pPr marL="285750" lvl="0" indent="-285750" eaLnBrk="0" fontAlgn="base" hangingPunct="0">
              <a:spcBef>
                <a:spcPct val="0"/>
              </a:spcBef>
              <a:spcAft>
                <a:spcPct val="0"/>
              </a:spcAft>
            </a:pPr>
            <a:r>
              <a:rPr lang="en-US" altLang="en-US" sz="2000">
                <a:latin typeface="Arial" panose="020B0604020202020204" pitchFamily="34" charset="0"/>
              </a:rPr>
              <a:t>Build staff skills in using data for pressure injuries and wound care</a:t>
            </a:r>
          </a:p>
          <a:p>
            <a:pPr marL="285750" lvl="0" indent="-285750" eaLnBrk="0" fontAlgn="base" hangingPunct="0">
              <a:spcBef>
                <a:spcPct val="0"/>
              </a:spcBef>
              <a:spcAft>
                <a:spcPct val="0"/>
              </a:spcAft>
            </a:pPr>
            <a:r>
              <a:rPr lang="en-US" altLang="en-US" sz="2000">
                <a:latin typeface="Arial" panose="020B0604020202020204" pitchFamily="34" charset="0"/>
              </a:rPr>
              <a:t>Use routinely collected data to guide better care decisions</a:t>
            </a:r>
          </a:p>
          <a:p>
            <a:pPr marL="285750" lvl="0" indent="-285750" eaLnBrk="0" fontAlgn="base" hangingPunct="0">
              <a:spcBef>
                <a:spcPct val="0"/>
              </a:spcBef>
              <a:spcAft>
                <a:spcPct val="0"/>
              </a:spcAft>
            </a:pPr>
            <a:endParaRPr lang="en-US" altLang="en-US" sz="2000" b="1">
              <a:latin typeface="Arial" panose="020B0604020202020204" pitchFamily="34" charset="0"/>
            </a:endParaRPr>
          </a:p>
          <a:p>
            <a:pPr marL="0" lvl="0" indent="0" eaLnBrk="0" fontAlgn="base" hangingPunct="0">
              <a:spcBef>
                <a:spcPct val="0"/>
              </a:spcBef>
              <a:spcAft>
                <a:spcPct val="0"/>
              </a:spcAft>
              <a:buNone/>
            </a:pPr>
            <a:r>
              <a:rPr lang="en-US" altLang="en-US" sz="2000" b="1">
                <a:latin typeface="Arial" panose="020B0604020202020204" pitchFamily="34" charset="0"/>
              </a:rPr>
              <a:t>Data Context:</a:t>
            </a:r>
            <a:endParaRPr lang="en-US" altLang="en-US" sz="2000">
              <a:latin typeface="Arial" panose="020B0604020202020204" pitchFamily="34" charset="0"/>
            </a:endParaRPr>
          </a:p>
          <a:p>
            <a:pPr marL="285750" lvl="0" indent="-285750" eaLnBrk="0" fontAlgn="base" hangingPunct="0">
              <a:spcBef>
                <a:spcPct val="0"/>
              </a:spcBef>
              <a:spcAft>
                <a:spcPct val="0"/>
              </a:spcAft>
            </a:pPr>
            <a:r>
              <a:rPr lang="en-US" altLang="en-US" sz="2000">
                <a:latin typeface="Arial" panose="020B0604020202020204" pitchFamily="34" charset="0"/>
              </a:rPr>
              <a:t>Residential care: National Quality Indicator for pressure injuries</a:t>
            </a:r>
          </a:p>
          <a:p>
            <a:endParaRPr lang="en-AU" sz="1500"/>
          </a:p>
        </p:txBody>
      </p:sp>
    </p:spTree>
    <p:extLst>
      <p:ext uri="{BB962C8B-B14F-4D97-AF65-F5344CB8AC3E}">
        <p14:creationId xmlns:p14="http://schemas.microsoft.com/office/powerpoint/2010/main" val="35625339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5DCD39-9298-26BF-98E7-62A3CD0B7F76}"/>
              </a:ext>
            </a:extLst>
          </p:cNvPr>
          <p:cNvSpPr>
            <a:spLocks noGrp="1"/>
          </p:cNvSpPr>
          <p:nvPr>
            <p:ph type="title"/>
          </p:nvPr>
        </p:nvSpPr>
        <p:spPr>
          <a:xfrm>
            <a:off x="592202" y="339488"/>
            <a:ext cx="5251316" cy="942382"/>
          </a:xfrm>
        </p:spPr>
        <p:txBody>
          <a:bodyPr>
            <a:normAutofit/>
          </a:bodyPr>
          <a:lstStyle/>
          <a:p>
            <a:r>
              <a:rPr lang="en-AU">
                <a:solidFill>
                  <a:srgbClr val="05504B"/>
                </a:solidFill>
                <a:latin typeface="Arial" panose="020B0604020202020204" pitchFamily="34" charset="0"/>
                <a:cs typeface="Arial" panose="020B0604020202020204" pitchFamily="34" charset="0"/>
              </a:rPr>
              <a:t>Project Background</a:t>
            </a:r>
          </a:p>
        </p:txBody>
      </p:sp>
      <p:sp>
        <p:nvSpPr>
          <p:cNvPr id="6" name="Rectangle 3">
            <a:extLst>
              <a:ext uri="{FF2B5EF4-FFF2-40B4-BE49-F238E27FC236}">
                <a16:creationId xmlns:a16="http://schemas.microsoft.com/office/drawing/2014/main" id="{DB1909C2-6CDE-BBC9-A436-C70D0E8C69EC}"/>
              </a:ext>
            </a:extLst>
          </p:cNvPr>
          <p:cNvSpPr>
            <a:spLocks noGrp="1" noChangeArrowheads="1"/>
          </p:cNvSpPr>
          <p:nvPr>
            <p:ph idx="1"/>
          </p:nvPr>
        </p:nvSpPr>
        <p:spPr bwMode="auto">
          <a:xfrm>
            <a:off x="684375" y="1401806"/>
            <a:ext cx="6092440" cy="5116706"/>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eaLnBrk="0" fontAlgn="base" hangingPunct="0">
              <a:lnSpc>
                <a:spcPct val="150000"/>
              </a:lnSpc>
              <a:spcBef>
                <a:spcPct val="0"/>
              </a:spcBef>
            </a:pPr>
            <a:r>
              <a:rPr kumimoji="0" lang="en-US" altLang="en-US" sz="2400" b="0" i="0" u="none" strike="noStrike" cap="none" normalizeH="0" baseline="0">
                <a:ln>
                  <a:noFill/>
                </a:ln>
                <a:effectLst/>
                <a:latin typeface="Arial" panose="020B0604020202020204" pitchFamily="34" charset="0"/>
              </a:rPr>
              <a:t>Data review showed inconsistent pressure injury assessment and follow-up</a:t>
            </a:r>
          </a:p>
          <a:p>
            <a:pPr eaLnBrk="0" fontAlgn="base" hangingPunct="0">
              <a:lnSpc>
                <a:spcPct val="150000"/>
              </a:lnSpc>
              <a:spcBef>
                <a:spcPct val="0"/>
              </a:spcBef>
            </a:pPr>
            <a:r>
              <a:rPr kumimoji="0" lang="en-US" altLang="en-US" sz="2400" b="0" i="0" u="none" strike="noStrike" cap="none" normalizeH="0" baseline="0">
                <a:ln>
                  <a:noFill/>
                </a:ln>
                <a:effectLst/>
                <a:latin typeface="Arial" panose="020B0604020202020204" pitchFamily="34" charset="0"/>
              </a:rPr>
              <a:t>Resident survey revealed gaps in awareness and prevention practices</a:t>
            </a:r>
          </a:p>
          <a:p>
            <a:pPr eaLnBrk="0" fontAlgn="base" hangingPunct="0">
              <a:lnSpc>
                <a:spcPct val="150000"/>
              </a:lnSpc>
              <a:spcBef>
                <a:spcPct val="0"/>
              </a:spcBef>
            </a:pPr>
            <a:r>
              <a:rPr kumimoji="0" lang="en-US" altLang="en-US" sz="2400" b="0" i="0" u="none" strike="noStrike" cap="none" normalizeH="0" baseline="0">
                <a:ln>
                  <a:noFill/>
                </a:ln>
                <a:effectLst/>
                <a:latin typeface="Arial" panose="020B0604020202020204" pitchFamily="34" charset="0"/>
              </a:rPr>
              <a:t>Staff workshops identified communication and visibility challenges</a:t>
            </a:r>
          </a:p>
          <a:p>
            <a:pPr eaLnBrk="0" fontAlgn="base" hangingPunct="0">
              <a:lnSpc>
                <a:spcPct val="150000"/>
              </a:lnSpc>
              <a:spcBef>
                <a:spcPct val="0"/>
              </a:spcBef>
            </a:pPr>
            <a:r>
              <a:rPr kumimoji="0" lang="en-US" altLang="en-US" sz="2400" b="0" i="0" u="none" strike="noStrike" cap="none" normalizeH="0" baseline="0">
                <a:ln>
                  <a:noFill/>
                </a:ln>
                <a:effectLst/>
                <a:latin typeface="Arial" panose="020B0604020202020204" pitchFamily="34" charset="0"/>
              </a:rPr>
              <a:t>Nurses and carers proposed solution: </a:t>
            </a:r>
          </a:p>
          <a:p>
            <a:pPr lvl="1" eaLnBrk="0" fontAlgn="base" hangingPunct="0">
              <a:lnSpc>
                <a:spcPct val="150000"/>
              </a:lnSpc>
              <a:spcBef>
                <a:spcPct val="0"/>
              </a:spcBef>
            </a:pPr>
            <a:r>
              <a:rPr kumimoji="0" lang="en-US" altLang="en-US" sz="2000" b="0" i="0" u="none" strike="noStrike" cap="none" normalizeH="0" baseline="0">
                <a:ln>
                  <a:noFill/>
                </a:ln>
                <a:effectLst/>
                <a:latin typeface="Arial" panose="020B0604020202020204" pitchFamily="34" charset="0"/>
              </a:rPr>
              <a:t>Enhanced PI Dashboard</a:t>
            </a:r>
          </a:p>
        </p:txBody>
      </p:sp>
      <p:pic>
        <p:nvPicPr>
          <p:cNvPr id="8" name="Picture 7" descr="A person standing in front of many icons&#10;&#10;AI-generated content may be incorrect.">
            <a:extLst>
              <a:ext uri="{FF2B5EF4-FFF2-40B4-BE49-F238E27FC236}">
                <a16:creationId xmlns:a16="http://schemas.microsoft.com/office/drawing/2014/main" id="{82E72158-F777-5125-C551-2870447C5537}"/>
              </a:ext>
            </a:extLst>
          </p:cNvPr>
          <p:cNvPicPr>
            <a:picLocks noChangeAspect="1"/>
          </p:cNvPicPr>
          <p:nvPr/>
        </p:nvPicPr>
        <p:blipFill>
          <a:blip r:embed="rId2">
            <a:extLst>
              <a:ext uri="{28A0092B-C50C-407E-A947-70E740481C1C}">
                <a14:useLocalDpi xmlns:a14="http://schemas.microsoft.com/office/drawing/2010/main" val="0"/>
              </a:ext>
            </a:extLst>
          </a:blip>
          <a:srcRect l="19020" r="15770"/>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336830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5482B0B4-607A-FB5A-8A89-52271B705017}"/>
              </a:ext>
            </a:extLst>
          </p:cNvPr>
          <p:cNvPicPr>
            <a:picLocks noChangeAspect="1"/>
          </p:cNvPicPr>
          <p:nvPr/>
        </p:nvPicPr>
        <p:blipFill>
          <a:blip r:embed="rId2">
            <a:extLst>
              <a:ext uri="{28A0092B-C50C-407E-A947-70E740481C1C}">
                <a14:useLocalDpi xmlns:a14="http://schemas.microsoft.com/office/drawing/2010/main" val="0"/>
              </a:ext>
            </a:extLst>
          </a:blip>
          <a:srcRect t="2718" b="2718"/>
          <a:stretch/>
        </p:blipFill>
        <p:spPr>
          <a:xfrm>
            <a:off x="2522356" y="10"/>
            <a:ext cx="9669642" cy="6857990"/>
          </a:xfrm>
          <a:prstGeom prst="rect">
            <a:avLst/>
          </a:prstGeom>
        </p:spPr>
      </p:pic>
      <p:sp>
        <p:nvSpPr>
          <p:cNvPr id="51" name="Rectangle 5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FD1F56-4456-DCC7-5DDF-50258E632DB7}"/>
              </a:ext>
            </a:extLst>
          </p:cNvPr>
          <p:cNvSpPr>
            <a:spLocks noGrp="1"/>
          </p:cNvSpPr>
          <p:nvPr>
            <p:ph type="title"/>
          </p:nvPr>
        </p:nvSpPr>
        <p:spPr>
          <a:xfrm>
            <a:off x="401653" y="235483"/>
            <a:ext cx="5281300" cy="891107"/>
          </a:xfrm>
        </p:spPr>
        <p:txBody>
          <a:bodyPr>
            <a:normAutofit/>
          </a:bodyPr>
          <a:lstStyle/>
          <a:p>
            <a:r>
              <a:rPr lang="en-US">
                <a:solidFill>
                  <a:srgbClr val="05504B"/>
                </a:solidFill>
                <a:latin typeface="Arial" panose="020B0604020202020204" pitchFamily="34" charset="0"/>
                <a:cs typeface="Arial" panose="020B0604020202020204" pitchFamily="34" charset="0"/>
              </a:rPr>
              <a:t>Workshop Purpose</a:t>
            </a:r>
            <a:endParaRPr lang="en-AU">
              <a:solidFill>
                <a:srgbClr val="05504B"/>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C60C1C57-6ECE-7A55-31B9-EDA1207F038E}"/>
              </a:ext>
            </a:extLst>
          </p:cNvPr>
          <p:cNvSpPr>
            <a:spLocks noGrp="1"/>
          </p:cNvSpPr>
          <p:nvPr>
            <p:ph idx="1"/>
          </p:nvPr>
        </p:nvSpPr>
        <p:spPr>
          <a:xfrm>
            <a:off x="333286" y="1126590"/>
            <a:ext cx="5144568" cy="5393851"/>
          </a:xfrm>
        </p:spPr>
        <p:txBody>
          <a:bodyPr>
            <a:normAutofit/>
          </a:bodyPr>
          <a:lstStyle/>
          <a:p>
            <a:pPr marL="0" lvl="0" indent="0" eaLnBrk="0" fontAlgn="base" hangingPunct="0">
              <a:lnSpc>
                <a:spcPct val="100000"/>
              </a:lnSpc>
              <a:spcBef>
                <a:spcPct val="0"/>
              </a:spcBef>
              <a:spcAft>
                <a:spcPct val="0"/>
              </a:spcAft>
              <a:buNone/>
            </a:pPr>
            <a:r>
              <a:rPr lang="en-US" b="1" dirty="0"/>
              <a:t>The purpose of this workshop is to:</a:t>
            </a:r>
          </a:p>
          <a:p>
            <a:pPr eaLnBrk="0" fontAlgn="base" hangingPunct="0">
              <a:lnSpc>
                <a:spcPct val="150000"/>
              </a:lnSpc>
              <a:spcBef>
                <a:spcPct val="0"/>
              </a:spcBef>
              <a:spcAft>
                <a:spcPct val="0"/>
              </a:spcAft>
            </a:pPr>
            <a:r>
              <a:rPr lang="en-US" sz="2400" dirty="0" err="1"/>
              <a:t>Finalise</a:t>
            </a:r>
            <a:r>
              <a:rPr lang="en-US" sz="2400" dirty="0"/>
              <a:t> design for each tool</a:t>
            </a:r>
          </a:p>
          <a:p>
            <a:pPr eaLnBrk="0" fontAlgn="base" hangingPunct="0">
              <a:lnSpc>
                <a:spcPct val="150000"/>
              </a:lnSpc>
              <a:spcBef>
                <a:spcPct val="0"/>
              </a:spcBef>
              <a:spcAft>
                <a:spcPct val="0"/>
              </a:spcAft>
            </a:pPr>
            <a:r>
              <a:rPr lang="en-US" sz="2400" dirty="0"/>
              <a:t>Identify practical implementation requirements</a:t>
            </a:r>
          </a:p>
          <a:p>
            <a:pPr eaLnBrk="0" fontAlgn="base" hangingPunct="0">
              <a:lnSpc>
                <a:spcPct val="150000"/>
              </a:lnSpc>
              <a:spcBef>
                <a:spcPct val="0"/>
              </a:spcBef>
              <a:spcAft>
                <a:spcPct val="0"/>
              </a:spcAft>
            </a:pPr>
            <a:r>
              <a:rPr lang="en-US" sz="2400" dirty="0"/>
              <a:t>Outline clear actions, owners, and timelines</a:t>
            </a:r>
          </a:p>
        </p:txBody>
      </p:sp>
      <p:sp>
        <p:nvSpPr>
          <p:cNvPr id="4" name="Rectangle 1">
            <a:extLst>
              <a:ext uri="{FF2B5EF4-FFF2-40B4-BE49-F238E27FC236}">
                <a16:creationId xmlns:a16="http://schemas.microsoft.com/office/drawing/2014/main" id="{EAEDFC7F-DA49-1EB0-EFCD-32E1B7C8D0A6}"/>
              </a:ext>
            </a:extLst>
          </p:cNvPr>
          <p:cNvSpPr>
            <a:spLocks noChangeArrowheads="1"/>
          </p:cNvSpPr>
          <p:nvPr/>
        </p:nvSpPr>
        <p:spPr bwMode="auto">
          <a:xfrm>
            <a:off x="0" y="-184666"/>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 name="Rectangle 1">
            <a:extLst>
              <a:ext uri="{FF2B5EF4-FFF2-40B4-BE49-F238E27FC236}">
                <a16:creationId xmlns:a16="http://schemas.microsoft.com/office/drawing/2014/main" id="{149BBD43-2641-EFE8-A074-ACF16794772B}"/>
              </a:ext>
            </a:extLst>
          </p:cNvPr>
          <p:cNvSpPr>
            <a:spLocks noChangeArrowheads="1"/>
          </p:cNvSpPr>
          <p:nvPr/>
        </p:nvSpPr>
        <p:spPr bwMode="auto">
          <a:xfrm>
            <a:off x="0" y="-184666"/>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765374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1EAD2C-9753-1D03-831D-44032C48DE7B}"/>
              </a:ext>
            </a:extLst>
          </p:cNvPr>
          <p:cNvSpPr>
            <a:spLocks noGrp="1"/>
          </p:cNvSpPr>
          <p:nvPr>
            <p:ph type="title"/>
          </p:nvPr>
        </p:nvSpPr>
        <p:spPr>
          <a:xfrm>
            <a:off x="5275723" y="141006"/>
            <a:ext cx="6631536" cy="1275668"/>
          </a:xfrm>
        </p:spPr>
        <p:txBody>
          <a:bodyPr>
            <a:normAutofit fontScale="90000"/>
          </a:bodyPr>
          <a:lstStyle/>
          <a:p>
            <a:r>
              <a:rPr lang="en-AU" dirty="0">
                <a:solidFill>
                  <a:srgbClr val="05504B"/>
                </a:solidFill>
                <a:latin typeface="Arial" panose="020B0604020202020204" pitchFamily="34" charset="0"/>
                <a:cs typeface="Arial" panose="020B0604020202020204" pitchFamily="34" charset="0"/>
              </a:rPr>
              <a:t>PI Risk Register</a:t>
            </a:r>
            <a:br>
              <a:rPr lang="en-AU" dirty="0">
                <a:solidFill>
                  <a:srgbClr val="05504B"/>
                </a:solidFill>
                <a:latin typeface="Arial" panose="020B0604020202020204" pitchFamily="34" charset="0"/>
                <a:cs typeface="Arial" panose="020B0604020202020204" pitchFamily="34" charset="0"/>
              </a:rPr>
            </a:br>
            <a:r>
              <a:rPr lang="en-AU" dirty="0">
                <a:solidFill>
                  <a:srgbClr val="05504B"/>
                </a:solidFill>
                <a:latin typeface="Arial" panose="020B0604020202020204" pitchFamily="34" charset="0"/>
                <a:cs typeface="Arial" panose="020B0604020202020204" pitchFamily="34" charset="0"/>
              </a:rPr>
              <a:t>(25 mins)</a:t>
            </a:r>
          </a:p>
        </p:txBody>
      </p:sp>
      <p:pic>
        <p:nvPicPr>
          <p:cNvPr id="6" name="Picture 5">
            <a:extLst>
              <a:ext uri="{FF2B5EF4-FFF2-40B4-BE49-F238E27FC236}">
                <a16:creationId xmlns:a16="http://schemas.microsoft.com/office/drawing/2014/main" id="{6340DBC2-C8EB-DF47-7079-A60C1938A17A}"/>
              </a:ext>
            </a:extLst>
          </p:cNvPr>
          <p:cNvPicPr>
            <a:picLocks noChangeAspect="1"/>
          </p:cNvPicPr>
          <p:nvPr/>
        </p:nvPicPr>
        <p:blipFill>
          <a:blip r:embed="rId2">
            <a:extLst>
              <a:ext uri="{28A0092B-C50C-407E-A947-70E740481C1C}">
                <a14:useLocalDpi xmlns:a14="http://schemas.microsoft.com/office/drawing/2010/main" val="0"/>
              </a:ext>
            </a:extLst>
          </a:blip>
          <a:srcRect l="22692" r="22692"/>
          <a:stretch/>
        </p:blipFill>
        <p:spPr>
          <a:xfrm>
            <a:off x="1" y="10"/>
            <a:ext cx="4994030" cy="6857990"/>
          </a:xfrm>
          <a:prstGeom prst="rect">
            <a:avLst/>
          </a:prstGeom>
        </p:spPr>
      </p:pic>
      <p:sp>
        <p:nvSpPr>
          <p:cNvPr id="3" name="Content Placeholder 2">
            <a:extLst>
              <a:ext uri="{FF2B5EF4-FFF2-40B4-BE49-F238E27FC236}">
                <a16:creationId xmlns:a16="http://schemas.microsoft.com/office/drawing/2014/main" id="{8AB28604-DB12-A4B3-CCA1-15A5EEA4C15B}"/>
              </a:ext>
            </a:extLst>
          </p:cNvPr>
          <p:cNvSpPr>
            <a:spLocks noGrp="1"/>
          </p:cNvSpPr>
          <p:nvPr>
            <p:ph idx="1"/>
          </p:nvPr>
        </p:nvSpPr>
        <p:spPr>
          <a:xfrm>
            <a:off x="5418034" y="1316053"/>
            <a:ext cx="6773966" cy="5400942"/>
          </a:xfrm>
        </p:spPr>
        <p:txBody>
          <a:bodyPr>
            <a:normAutofit fontScale="92500" lnSpcReduction="20000"/>
          </a:bodyPr>
          <a:lstStyle/>
          <a:p>
            <a:pPr marL="0" indent="0">
              <a:lnSpc>
                <a:spcPct val="170000"/>
              </a:lnSpc>
              <a:buNone/>
            </a:pPr>
            <a:r>
              <a:rPr lang="en-US" dirty="0"/>
              <a:t>Confirm: </a:t>
            </a:r>
          </a:p>
          <a:p>
            <a:pPr lvl="1">
              <a:lnSpc>
                <a:spcPct val="170000"/>
              </a:lnSpc>
            </a:pPr>
            <a:r>
              <a:rPr lang="en-US" dirty="0"/>
              <a:t>Final design layout </a:t>
            </a:r>
          </a:p>
          <a:p>
            <a:pPr lvl="1">
              <a:lnSpc>
                <a:spcPct val="170000"/>
              </a:lnSpc>
            </a:pPr>
            <a:r>
              <a:rPr lang="en-US" dirty="0"/>
              <a:t>Fields to be included</a:t>
            </a:r>
          </a:p>
          <a:p>
            <a:pPr lvl="1">
              <a:lnSpc>
                <a:spcPct val="170000"/>
              </a:lnSpc>
            </a:pPr>
            <a:r>
              <a:rPr lang="en-US" dirty="0"/>
              <a:t>Ownership and updating responsibility</a:t>
            </a:r>
          </a:p>
          <a:p>
            <a:pPr lvl="1">
              <a:lnSpc>
                <a:spcPct val="170000"/>
              </a:lnSpc>
            </a:pPr>
            <a:r>
              <a:rPr lang="en-US" dirty="0"/>
              <a:t>Accessibility </a:t>
            </a:r>
          </a:p>
          <a:p>
            <a:pPr marL="0" indent="0">
              <a:lnSpc>
                <a:spcPct val="170000"/>
              </a:lnSpc>
              <a:buNone/>
            </a:pPr>
            <a:r>
              <a:rPr lang="en-US" dirty="0"/>
              <a:t>Agree:</a:t>
            </a:r>
          </a:p>
          <a:p>
            <a:pPr lvl="1">
              <a:lnSpc>
                <a:spcPct val="170000"/>
              </a:lnSpc>
            </a:pPr>
            <a:r>
              <a:rPr lang="en-US" dirty="0"/>
              <a:t>System to be used</a:t>
            </a:r>
          </a:p>
          <a:p>
            <a:pPr lvl="1">
              <a:lnSpc>
                <a:spcPct val="170000"/>
              </a:lnSpc>
            </a:pPr>
            <a:r>
              <a:rPr lang="en-US" dirty="0"/>
              <a:t>Equipment requirements</a:t>
            </a:r>
          </a:p>
          <a:p>
            <a:pPr lvl="1">
              <a:lnSpc>
                <a:spcPct val="170000"/>
              </a:lnSpc>
            </a:pPr>
            <a:r>
              <a:rPr lang="en-US" dirty="0"/>
              <a:t>Implementation actions, owners and due dates</a:t>
            </a:r>
            <a:endParaRPr lang="en-AU" dirty="0"/>
          </a:p>
        </p:txBody>
      </p:sp>
    </p:spTree>
    <p:extLst>
      <p:ext uri="{BB962C8B-B14F-4D97-AF65-F5344CB8AC3E}">
        <p14:creationId xmlns:p14="http://schemas.microsoft.com/office/powerpoint/2010/main" val="4233621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2E7058-4F36-9C68-9C66-4489D5A43532}"/>
              </a:ext>
            </a:extLst>
          </p:cNvPr>
          <p:cNvSpPr>
            <a:spLocks noGrp="1"/>
          </p:cNvSpPr>
          <p:nvPr>
            <p:ph type="title"/>
          </p:nvPr>
        </p:nvSpPr>
        <p:spPr>
          <a:xfrm>
            <a:off x="479788" y="250321"/>
            <a:ext cx="6164852" cy="1157242"/>
          </a:xfrm>
        </p:spPr>
        <p:txBody>
          <a:bodyPr anchor="ctr">
            <a:normAutofit/>
          </a:bodyPr>
          <a:lstStyle/>
          <a:p>
            <a:r>
              <a:rPr lang="en-AU" sz="3600" dirty="0">
                <a:solidFill>
                  <a:srgbClr val="05504B"/>
                </a:solidFill>
                <a:latin typeface="Arial" panose="020B0604020202020204" pitchFamily="34" charset="0"/>
                <a:cs typeface="Arial" panose="020B0604020202020204" pitchFamily="34" charset="0"/>
              </a:rPr>
              <a:t>Visual Indicators</a:t>
            </a:r>
            <a:br>
              <a:rPr lang="en-AU" sz="3600" dirty="0">
                <a:solidFill>
                  <a:srgbClr val="05504B"/>
                </a:solidFill>
                <a:latin typeface="Arial" panose="020B0604020202020204" pitchFamily="34" charset="0"/>
                <a:cs typeface="Arial" panose="020B0604020202020204" pitchFamily="34" charset="0"/>
              </a:rPr>
            </a:br>
            <a:r>
              <a:rPr lang="en-AU" sz="3600" dirty="0">
                <a:solidFill>
                  <a:srgbClr val="05504B"/>
                </a:solidFill>
                <a:latin typeface="Arial" panose="020B0604020202020204" pitchFamily="34" charset="0"/>
                <a:cs typeface="Arial" panose="020B0604020202020204" pitchFamily="34" charset="0"/>
              </a:rPr>
              <a:t>(10 mins)</a:t>
            </a:r>
          </a:p>
        </p:txBody>
      </p:sp>
      <p:sp>
        <p:nvSpPr>
          <p:cNvPr id="3" name="Content Placeholder 2">
            <a:extLst>
              <a:ext uri="{FF2B5EF4-FFF2-40B4-BE49-F238E27FC236}">
                <a16:creationId xmlns:a16="http://schemas.microsoft.com/office/drawing/2014/main" id="{F16B9A79-EAFF-0D5C-E87D-D03CE5C53685}"/>
              </a:ext>
            </a:extLst>
          </p:cNvPr>
          <p:cNvSpPr>
            <a:spLocks noGrp="1"/>
          </p:cNvSpPr>
          <p:nvPr>
            <p:ph idx="1"/>
          </p:nvPr>
        </p:nvSpPr>
        <p:spPr>
          <a:xfrm>
            <a:off x="479789" y="1657884"/>
            <a:ext cx="6005852" cy="4949795"/>
          </a:xfrm>
        </p:spPr>
        <p:txBody>
          <a:bodyPr anchor="t">
            <a:normAutofit/>
          </a:bodyPr>
          <a:lstStyle/>
          <a:p>
            <a:pPr marL="0" indent="0">
              <a:buNone/>
            </a:pPr>
            <a:r>
              <a:rPr lang="en-AU" sz="2400" dirty="0"/>
              <a:t>Confirm:</a:t>
            </a:r>
          </a:p>
          <a:p>
            <a:r>
              <a:rPr lang="en-AU" sz="2400" dirty="0"/>
              <a:t>Final design</a:t>
            </a:r>
          </a:p>
          <a:p>
            <a:r>
              <a:rPr lang="en-AU" sz="2400" dirty="0"/>
              <a:t>Placement</a:t>
            </a:r>
          </a:p>
          <a:p>
            <a:r>
              <a:rPr lang="en-AU" sz="2400" dirty="0"/>
              <a:t>Ownership and updating responsibility</a:t>
            </a:r>
          </a:p>
          <a:p>
            <a:endParaRPr lang="en-AU" sz="2400" dirty="0"/>
          </a:p>
          <a:p>
            <a:pPr marL="0" indent="0">
              <a:buNone/>
            </a:pPr>
            <a:r>
              <a:rPr lang="en-AU" sz="2400" dirty="0"/>
              <a:t>Agree:</a:t>
            </a:r>
          </a:p>
          <a:p>
            <a:r>
              <a:rPr lang="en-AU" sz="2400" dirty="0"/>
              <a:t>Stock numbers required</a:t>
            </a:r>
          </a:p>
          <a:p>
            <a:r>
              <a:rPr lang="en-US" sz="2400" dirty="0"/>
              <a:t>Implementation actions, owners and due dates</a:t>
            </a:r>
            <a:endParaRPr lang="en-AU" sz="2400" dirty="0"/>
          </a:p>
          <a:p>
            <a:pPr marL="0" indent="0">
              <a:buNone/>
            </a:pPr>
            <a:endParaRPr lang="en-AU" sz="2000" dirty="0"/>
          </a:p>
        </p:txBody>
      </p:sp>
      <p:pic>
        <p:nvPicPr>
          <p:cNvPr id="8" name="Picture 7">
            <a:extLst>
              <a:ext uri="{FF2B5EF4-FFF2-40B4-BE49-F238E27FC236}">
                <a16:creationId xmlns:a16="http://schemas.microsoft.com/office/drawing/2014/main" id="{F46C4891-2190-7DE3-1B18-63BA2B0CBA20}"/>
              </a:ext>
            </a:extLst>
          </p:cNvPr>
          <p:cNvPicPr>
            <a:picLocks noChangeAspect="1"/>
          </p:cNvPicPr>
          <p:nvPr/>
        </p:nvPicPr>
        <p:blipFill>
          <a:blip r:embed="rId2">
            <a:extLst>
              <a:ext uri="{28A0092B-C50C-407E-A947-70E740481C1C}">
                <a14:useLocalDpi xmlns:a14="http://schemas.microsoft.com/office/drawing/2010/main" val="0"/>
              </a:ext>
            </a:extLst>
          </a:blip>
          <a:srcRect l="20878" r="20878"/>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3476470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7EBC10-6079-D508-6B83-34D910F9E9F5}"/>
              </a:ext>
            </a:extLst>
          </p:cNvPr>
          <p:cNvSpPr>
            <a:spLocks noGrp="1"/>
          </p:cNvSpPr>
          <p:nvPr>
            <p:ph type="title"/>
          </p:nvPr>
        </p:nvSpPr>
        <p:spPr>
          <a:xfrm>
            <a:off x="838201" y="365125"/>
            <a:ext cx="5251316" cy="1287135"/>
          </a:xfrm>
        </p:spPr>
        <p:txBody>
          <a:bodyPr>
            <a:normAutofit/>
          </a:bodyPr>
          <a:lstStyle/>
          <a:p>
            <a:r>
              <a:rPr lang="en-AU" sz="3600" dirty="0">
                <a:solidFill>
                  <a:srgbClr val="05504B"/>
                </a:solidFill>
                <a:latin typeface="Arial" panose="020B0604020202020204" pitchFamily="34" charset="0"/>
                <a:cs typeface="Arial" panose="020B0604020202020204" pitchFamily="34" charset="0"/>
              </a:rPr>
              <a:t>PI Handover Checklist (25 mins)</a:t>
            </a:r>
          </a:p>
        </p:txBody>
      </p:sp>
      <p:sp>
        <p:nvSpPr>
          <p:cNvPr id="4" name="Rectangle 1">
            <a:extLst>
              <a:ext uri="{FF2B5EF4-FFF2-40B4-BE49-F238E27FC236}">
                <a16:creationId xmlns:a16="http://schemas.microsoft.com/office/drawing/2014/main" id="{31F5B7B4-0AB5-DD13-615E-FEAE6614DAA5}"/>
              </a:ext>
            </a:extLst>
          </p:cNvPr>
          <p:cNvSpPr>
            <a:spLocks noGrp="1" noChangeArrowheads="1"/>
          </p:cNvSpPr>
          <p:nvPr>
            <p:ph idx="1"/>
          </p:nvPr>
        </p:nvSpPr>
        <p:spPr bwMode="auto">
          <a:xfrm>
            <a:off x="838201" y="1850223"/>
            <a:ext cx="5571146" cy="4524703"/>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fontScale="85000" lnSpcReduction="20000"/>
          </a:bodyPr>
          <a:lstStyle/>
          <a:p>
            <a:pPr marL="0" indent="0">
              <a:buNone/>
            </a:pPr>
            <a:r>
              <a:rPr lang="en-US" sz="3200" dirty="0"/>
              <a:t>Confirm:</a:t>
            </a:r>
          </a:p>
          <a:p>
            <a:r>
              <a:rPr lang="en-US" sz="3200" dirty="0"/>
              <a:t>Final checklist layout and content</a:t>
            </a:r>
          </a:p>
          <a:p>
            <a:r>
              <a:rPr lang="en-US" sz="3200" dirty="0"/>
              <a:t>Format and location</a:t>
            </a:r>
          </a:p>
          <a:p>
            <a:r>
              <a:rPr lang="en-US" sz="3200" dirty="0"/>
              <a:t>Ownership and shift-to-shift accountability</a:t>
            </a:r>
          </a:p>
          <a:p>
            <a:pPr marL="0" indent="0">
              <a:buNone/>
            </a:pPr>
            <a:endParaRPr lang="en-US" sz="3200" dirty="0"/>
          </a:p>
          <a:p>
            <a:pPr marL="0" indent="0">
              <a:buNone/>
            </a:pPr>
            <a:r>
              <a:rPr lang="en-US" sz="3200" dirty="0"/>
              <a:t>Agree:</a:t>
            </a:r>
          </a:p>
          <a:p>
            <a:r>
              <a:rPr lang="en-US" sz="3200" dirty="0"/>
              <a:t>Equipment requirements</a:t>
            </a:r>
          </a:p>
          <a:p>
            <a:r>
              <a:rPr lang="en-AU" sz="3200" dirty="0"/>
              <a:t>Stock numbers required</a:t>
            </a:r>
          </a:p>
          <a:p>
            <a:r>
              <a:rPr lang="en-US" sz="3200" dirty="0"/>
              <a:t>Implementation actions, owners and due dates</a:t>
            </a:r>
            <a:endParaRPr lang="en-AU" sz="3200" dirty="0"/>
          </a:p>
        </p:txBody>
      </p:sp>
      <p:pic>
        <p:nvPicPr>
          <p:cNvPr id="6" name="Picture 5">
            <a:extLst>
              <a:ext uri="{FF2B5EF4-FFF2-40B4-BE49-F238E27FC236}">
                <a16:creationId xmlns:a16="http://schemas.microsoft.com/office/drawing/2014/main" id="{295113F0-A05A-7E82-0F74-8A8A44853AFD}"/>
              </a:ext>
            </a:extLst>
          </p:cNvPr>
          <p:cNvPicPr>
            <a:picLocks noChangeAspect="1"/>
          </p:cNvPicPr>
          <p:nvPr/>
        </p:nvPicPr>
        <p:blipFill>
          <a:blip r:embed="rId2">
            <a:extLst>
              <a:ext uri="{28A0092B-C50C-407E-A947-70E740481C1C}">
                <a14:useLocalDpi xmlns:a14="http://schemas.microsoft.com/office/drawing/2010/main" val="0"/>
              </a:ext>
            </a:extLst>
          </a:blip>
          <a:srcRect l="17395" r="17395"/>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1634673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9CB143-A057-ADCF-DFA0-04BD3DE61FB1}"/>
              </a:ext>
            </a:extLst>
          </p:cNvPr>
          <p:cNvSpPr>
            <a:spLocks noGrp="1"/>
          </p:cNvSpPr>
          <p:nvPr>
            <p:ph type="title"/>
          </p:nvPr>
        </p:nvSpPr>
        <p:spPr>
          <a:xfrm>
            <a:off x="6189595" y="379008"/>
            <a:ext cx="5089671" cy="1039594"/>
          </a:xfrm>
        </p:spPr>
        <p:txBody>
          <a:bodyPr anchor="b">
            <a:normAutofit fontScale="90000"/>
          </a:bodyPr>
          <a:lstStyle/>
          <a:p>
            <a:r>
              <a:rPr lang="en-AU" sz="4000" dirty="0">
                <a:solidFill>
                  <a:srgbClr val="05504B"/>
                </a:solidFill>
                <a:latin typeface="Arial" panose="020B0604020202020204" pitchFamily="34" charset="0"/>
                <a:cs typeface="Arial" panose="020B0604020202020204" pitchFamily="34" charset="0"/>
              </a:rPr>
              <a:t>PI Dashboard</a:t>
            </a:r>
            <a:br>
              <a:rPr lang="en-AU" sz="4000" dirty="0">
                <a:solidFill>
                  <a:srgbClr val="05504B"/>
                </a:solidFill>
                <a:latin typeface="Arial" panose="020B0604020202020204" pitchFamily="34" charset="0"/>
                <a:cs typeface="Arial" panose="020B0604020202020204" pitchFamily="34" charset="0"/>
              </a:rPr>
            </a:br>
            <a:r>
              <a:rPr lang="en-AU" sz="4000" dirty="0">
                <a:solidFill>
                  <a:srgbClr val="05504B"/>
                </a:solidFill>
                <a:latin typeface="Arial" panose="020B0604020202020204" pitchFamily="34" charset="0"/>
                <a:cs typeface="Arial" panose="020B0604020202020204" pitchFamily="34" charset="0"/>
              </a:rPr>
              <a:t>(25 mins)</a:t>
            </a:r>
          </a:p>
        </p:txBody>
      </p:sp>
      <p:sp>
        <p:nvSpPr>
          <p:cNvPr id="11" name="Oval 10">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C5DE39C-228F-A386-5D39-559689C2404A}"/>
              </a:ext>
            </a:extLst>
          </p:cNvPr>
          <p:cNvPicPr>
            <a:picLocks noChangeAspect="1"/>
          </p:cNvPicPr>
          <p:nvPr/>
        </p:nvPicPr>
        <p:blipFill>
          <a:blip r:embed="rId2">
            <a:extLst>
              <a:ext uri="{28A0092B-C50C-407E-A947-70E740481C1C}">
                <a14:useLocalDpi xmlns:a14="http://schemas.microsoft.com/office/drawing/2010/main" val="0"/>
              </a:ext>
            </a:extLst>
          </a:blip>
          <a:srcRect l="12500" r="12500"/>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3"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15"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BA483F97-F796-31CF-7837-0FECFF53169E}"/>
              </a:ext>
            </a:extLst>
          </p:cNvPr>
          <p:cNvSpPr>
            <a:spLocks noGrp="1"/>
          </p:cNvSpPr>
          <p:nvPr>
            <p:ph idx="1"/>
          </p:nvPr>
        </p:nvSpPr>
        <p:spPr>
          <a:xfrm>
            <a:off x="6156379" y="1562697"/>
            <a:ext cx="5429781" cy="4916296"/>
          </a:xfrm>
        </p:spPr>
        <p:txBody>
          <a:bodyPr anchor="t">
            <a:normAutofit fontScale="92500" lnSpcReduction="10000"/>
          </a:bodyPr>
          <a:lstStyle/>
          <a:p>
            <a:pPr marL="0" indent="0">
              <a:buNone/>
            </a:pPr>
            <a:r>
              <a:rPr lang="en-US" sz="3200" dirty="0"/>
              <a:t>Confirm:</a:t>
            </a:r>
          </a:p>
          <a:p>
            <a:r>
              <a:rPr lang="en-US" sz="3200" dirty="0"/>
              <a:t>Final dashboard content</a:t>
            </a:r>
          </a:p>
          <a:p>
            <a:r>
              <a:rPr lang="en-US" sz="3200" dirty="0"/>
              <a:t>Access and audience groups</a:t>
            </a:r>
          </a:p>
          <a:p>
            <a:r>
              <a:rPr lang="en-US" sz="3200" dirty="0"/>
              <a:t>Ownership and governance</a:t>
            </a:r>
          </a:p>
          <a:p>
            <a:r>
              <a:rPr lang="en-US" sz="3200" dirty="0"/>
              <a:t>Data sources and system requirements</a:t>
            </a:r>
          </a:p>
          <a:p>
            <a:pPr marL="0" indent="0">
              <a:buNone/>
            </a:pPr>
            <a:endParaRPr lang="en-US" sz="3200" dirty="0"/>
          </a:p>
          <a:p>
            <a:pPr marL="0" indent="0">
              <a:buNone/>
            </a:pPr>
            <a:r>
              <a:rPr lang="en-US" sz="3200" dirty="0"/>
              <a:t>Agree:</a:t>
            </a:r>
          </a:p>
          <a:p>
            <a:r>
              <a:rPr lang="en-US" sz="3200" dirty="0"/>
              <a:t>Implementation actions, owners and due dates</a:t>
            </a:r>
            <a:endParaRPr lang="en-AU" sz="3200" dirty="0"/>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19"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67580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1D5F3-46D4-94FD-BD36-7EB47EFAADB5}"/>
              </a:ext>
            </a:extLst>
          </p:cNvPr>
          <p:cNvSpPr>
            <a:spLocks noGrp="1"/>
          </p:cNvSpPr>
          <p:nvPr>
            <p:ph type="title"/>
          </p:nvPr>
        </p:nvSpPr>
        <p:spPr>
          <a:xfrm>
            <a:off x="6417733" y="259802"/>
            <a:ext cx="5291663" cy="796000"/>
          </a:xfrm>
        </p:spPr>
        <p:txBody>
          <a:bodyPr anchor="b">
            <a:normAutofit fontScale="90000"/>
          </a:bodyPr>
          <a:lstStyle/>
          <a:p>
            <a:r>
              <a:rPr lang="en-AU" sz="3600" dirty="0">
                <a:solidFill>
                  <a:srgbClr val="05504B"/>
                </a:solidFill>
                <a:latin typeface="Arial" panose="020B0604020202020204" pitchFamily="34" charset="0"/>
                <a:cs typeface="Arial" panose="020B0604020202020204" pitchFamily="34" charset="0"/>
              </a:rPr>
              <a:t>Final Action Plan (15 mins)</a:t>
            </a:r>
          </a:p>
        </p:txBody>
      </p:sp>
      <p:pic>
        <p:nvPicPr>
          <p:cNvPr id="5" name="Picture 4">
            <a:extLst>
              <a:ext uri="{FF2B5EF4-FFF2-40B4-BE49-F238E27FC236}">
                <a16:creationId xmlns:a16="http://schemas.microsoft.com/office/drawing/2014/main" id="{524E3CD7-5201-449A-DD33-4C27B75C1F1C}"/>
              </a:ext>
            </a:extLst>
          </p:cNvPr>
          <p:cNvPicPr>
            <a:picLocks noChangeAspect="1"/>
          </p:cNvPicPr>
          <p:nvPr/>
        </p:nvPicPr>
        <p:blipFill>
          <a:blip r:embed="rId2">
            <a:extLst>
              <a:ext uri="{28A0092B-C50C-407E-A947-70E740481C1C}">
                <a14:useLocalDpi xmlns:a14="http://schemas.microsoft.com/office/drawing/2010/main" val="0"/>
              </a:ext>
            </a:extLst>
          </a:blip>
          <a:srcRect l="16659" r="16659"/>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Content Placeholder 2">
            <a:extLst>
              <a:ext uri="{FF2B5EF4-FFF2-40B4-BE49-F238E27FC236}">
                <a16:creationId xmlns:a16="http://schemas.microsoft.com/office/drawing/2014/main" id="{B390F59F-7557-7FA1-9627-1B68E73583DE}"/>
              </a:ext>
            </a:extLst>
          </p:cNvPr>
          <p:cNvSpPr>
            <a:spLocks noGrp="1"/>
          </p:cNvSpPr>
          <p:nvPr>
            <p:ph idx="1"/>
          </p:nvPr>
        </p:nvSpPr>
        <p:spPr>
          <a:xfrm>
            <a:off x="6417733" y="1574276"/>
            <a:ext cx="5683112" cy="5091443"/>
          </a:xfrm>
        </p:spPr>
        <p:txBody>
          <a:bodyPr>
            <a:normAutofit fontScale="92500" lnSpcReduction="10000"/>
          </a:bodyPr>
          <a:lstStyle/>
          <a:p>
            <a:pPr>
              <a:lnSpc>
                <a:spcPct val="170000"/>
              </a:lnSpc>
            </a:pPr>
            <a:r>
              <a:rPr lang="en-US" dirty="0"/>
              <a:t>Review all actions across the four tools</a:t>
            </a:r>
          </a:p>
          <a:p>
            <a:pPr>
              <a:lnSpc>
                <a:spcPct val="170000"/>
              </a:lnSpc>
            </a:pPr>
            <a:r>
              <a:rPr lang="en-US" dirty="0"/>
              <a:t>Confirm owners and due dates</a:t>
            </a:r>
          </a:p>
          <a:p>
            <a:pPr>
              <a:lnSpc>
                <a:spcPct val="170000"/>
              </a:lnSpc>
            </a:pPr>
            <a:r>
              <a:rPr lang="en-US" dirty="0"/>
              <a:t>Identify dependencies or risks</a:t>
            </a:r>
          </a:p>
          <a:p>
            <a:pPr>
              <a:lnSpc>
                <a:spcPct val="170000"/>
              </a:lnSpc>
            </a:pPr>
            <a:r>
              <a:rPr lang="en-US" dirty="0"/>
              <a:t>Confirm process for progress tracking</a:t>
            </a:r>
          </a:p>
          <a:p>
            <a:pPr>
              <a:lnSpc>
                <a:spcPct val="170000"/>
              </a:lnSpc>
            </a:pPr>
            <a:r>
              <a:rPr lang="en-AU" dirty="0"/>
              <a:t>Select pilot area</a:t>
            </a:r>
          </a:p>
        </p:txBody>
      </p:sp>
    </p:spTree>
    <p:extLst>
      <p:ext uri="{BB962C8B-B14F-4D97-AF65-F5344CB8AC3E}">
        <p14:creationId xmlns:p14="http://schemas.microsoft.com/office/powerpoint/2010/main" val="61968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022338-0AE3-7D59-818F-ED8F67677A55}"/>
              </a:ext>
            </a:extLst>
          </p:cNvPr>
          <p:cNvSpPr>
            <a:spLocks noGrp="1"/>
          </p:cNvSpPr>
          <p:nvPr>
            <p:ph type="title"/>
          </p:nvPr>
        </p:nvSpPr>
        <p:spPr>
          <a:xfrm>
            <a:off x="6358069" y="253527"/>
            <a:ext cx="4922377" cy="1425722"/>
          </a:xfrm>
        </p:spPr>
        <p:txBody>
          <a:bodyPr anchor="ctr">
            <a:noAutofit/>
          </a:bodyPr>
          <a:lstStyle/>
          <a:p>
            <a:r>
              <a:rPr lang="en-AU" sz="4000">
                <a:solidFill>
                  <a:srgbClr val="05504B"/>
                </a:solidFill>
                <a:latin typeface="Arial" panose="020B0604020202020204" pitchFamily="34" charset="0"/>
                <a:cs typeface="Arial" panose="020B0604020202020204" pitchFamily="34" charset="0"/>
              </a:rPr>
              <a:t>Wrap-Up and </a:t>
            </a:r>
            <a:br>
              <a:rPr lang="en-AU" sz="4000">
                <a:solidFill>
                  <a:srgbClr val="05504B"/>
                </a:solidFill>
                <a:latin typeface="Arial" panose="020B0604020202020204" pitchFamily="34" charset="0"/>
                <a:cs typeface="Arial" panose="020B0604020202020204" pitchFamily="34" charset="0"/>
              </a:rPr>
            </a:br>
            <a:r>
              <a:rPr lang="en-AU" sz="4000">
                <a:solidFill>
                  <a:srgbClr val="05504B"/>
                </a:solidFill>
                <a:latin typeface="Arial" panose="020B0604020202020204" pitchFamily="34" charset="0"/>
                <a:cs typeface="Arial" panose="020B0604020202020204" pitchFamily="34" charset="0"/>
              </a:rPr>
              <a:t>Next Steps (15 min)</a:t>
            </a:r>
          </a:p>
        </p:txBody>
      </p:sp>
      <p:pic>
        <p:nvPicPr>
          <p:cNvPr id="6" name="Picture 5">
            <a:extLst>
              <a:ext uri="{FF2B5EF4-FFF2-40B4-BE49-F238E27FC236}">
                <a16:creationId xmlns:a16="http://schemas.microsoft.com/office/drawing/2014/main" id="{C844F296-C453-E75B-AF2C-FBE6D99B263D}"/>
              </a:ext>
            </a:extLst>
          </p:cNvPr>
          <p:cNvPicPr>
            <a:picLocks noChangeAspect="1"/>
          </p:cNvPicPr>
          <p:nvPr/>
        </p:nvPicPr>
        <p:blipFill>
          <a:blip r:embed="rId2">
            <a:extLst>
              <a:ext uri="{28A0092B-C50C-407E-A947-70E740481C1C}">
                <a14:useLocalDpi xmlns:a14="http://schemas.microsoft.com/office/drawing/2010/main" val="0"/>
              </a:ext>
            </a:extLst>
          </a:blip>
          <a:srcRect l="16667" r="16667"/>
          <a:stretch/>
        </p:blipFill>
        <p:spPr>
          <a:xfrm>
            <a:off x="-1" y="-2"/>
            <a:ext cx="6096001" cy="6858002"/>
          </a:xfrm>
          <a:prstGeom prst="rect">
            <a:avLst/>
          </a:prstGeom>
        </p:spPr>
      </p:pic>
      <p:sp>
        <p:nvSpPr>
          <p:cNvPr id="4" name="Rectangle 1">
            <a:extLst>
              <a:ext uri="{FF2B5EF4-FFF2-40B4-BE49-F238E27FC236}">
                <a16:creationId xmlns:a16="http://schemas.microsoft.com/office/drawing/2014/main" id="{4A1EE7C3-3CBE-B49A-9335-5E54DA8F5F95}"/>
              </a:ext>
            </a:extLst>
          </p:cNvPr>
          <p:cNvSpPr>
            <a:spLocks noGrp="1" noChangeArrowheads="1"/>
          </p:cNvSpPr>
          <p:nvPr>
            <p:ph idx="1"/>
          </p:nvPr>
        </p:nvSpPr>
        <p:spPr bwMode="auto">
          <a:xfrm>
            <a:off x="6504305" y="1679250"/>
            <a:ext cx="4776141" cy="486683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 anchorCtr="0" compatLnSpc="1">
            <a:prstTxWarp prst="textNoShape">
              <a:avLst/>
            </a:prstTxWarp>
            <a:normAutofit/>
          </a:bodyPr>
          <a:lstStyle/>
          <a:p>
            <a:pPr eaLnBrk="0" fontAlgn="base" hangingPunct="0">
              <a:spcBef>
                <a:spcPct val="0"/>
              </a:spcBef>
              <a:spcAft>
                <a:spcPts val="1000"/>
              </a:spcAft>
            </a:pPr>
            <a:r>
              <a:rPr kumimoji="0" lang="en-US" altLang="en-US" b="0" i="0" u="none" strike="noStrike" cap="none" normalizeH="0" baseline="0" dirty="0">
                <a:ln>
                  <a:noFill/>
                </a:ln>
                <a:effectLst/>
                <a:latin typeface="Arial" panose="020B0604020202020204" pitchFamily="34" charset="0"/>
              </a:rPr>
              <a:t>Draft templates will be created</a:t>
            </a:r>
          </a:p>
          <a:p>
            <a:pPr eaLnBrk="0" fontAlgn="base" hangingPunct="0">
              <a:spcBef>
                <a:spcPct val="0"/>
              </a:spcBef>
              <a:spcAft>
                <a:spcPts val="1000"/>
              </a:spcAft>
            </a:pPr>
            <a:r>
              <a:rPr kumimoji="0" lang="en-US" altLang="en-US" b="0" i="0" u="none" strike="noStrike" cap="none" normalizeH="0" baseline="0" dirty="0">
                <a:ln>
                  <a:noFill/>
                </a:ln>
                <a:effectLst/>
                <a:latin typeface="Arial" panose="020B0604020202020204" pitchFamily="34" charset="0"/>
              </a:rPr>
              <a:t>Templates will be piloted</a:t>
            </a:r>
          </a:p>
          <a:p>
            <a:pPr eaLnBrk="0" fontAlgn="base" hangingPunct="0">
              <a:spcBef>
                <a:spcPct val="0"/>
              </a:spcBef>
              <a:spcAft>
                <a:spcPts val="1000"/>
              </a:spcAft>
            </a:pPr>
            <a:r>
              <a:rPr lang="en-US" altLang="en-US" dirty="0">
                <a:latin typeface="Arial" panose="020B0604020202020204" pitchFamily="34" charset="0"/>
              </a:rPr>
              <a:t>Feedback received</a:t>
            </a:r>
          </a:p>
          <a:p>
            <a:pPr eaLnBrk="0" fontAlgn="base" hangingPunct="0">
              <a:spcBef>
                <a:spcPct val="0"/>
              </a:spcBef>
              <a:spcAft>
                <a:spcPts val="1000"/>
              </a:spcAft>
            </a:pPr>
            <a:r>
              <a:rPr kumimoji="0" lang="en-US" altLang="en-US" b="0" i="0" u="none" strike="noStrike" cap="none" normalizeH="0" baseline="0" dirty="0">
                <a:ln>
                  <a:noFill/>
                </a:ln>
                <a:effectLst/>
                <a:latin typeface="Arial" panose="020B0604020202020204" pitchFamily="34" charset="0"/>
              </a:rPr>
              <a:t>Tools </a:t>
            </a:r>
            <a:r>
              <a:rPr kumimoji="0" lang="en-US" altLang="en-US" b="0" i="0" u="none" strike="noStrike" cap="none" normalizeH="0" baseline="0" dirty="0" err="1">
                <a:ln>
                  <a:noFill/>
                </a:ln>
                <a:effectLst/>
                <a:latin typeface="Arial" panose="020B0604020202020204" pitchFamily="34" charset="0"/>
              </a:rPr>
              <a:t>finalised</a:t>
            </a:r>
            <a:endParaRPr kumimoji="0" lang="en-US" altLang="en-US" b="0" i="0" u="none" strike="noStrike" cap="none" normalizeH="0" baseline="0" dirty="0">
              <a:ln>
                <a:noFill/>
              </a:ln>
              <a:effectLst/>
              <a:latin typeface="Arial" panose="020B0604020202020204" pitchFamily="34" charset="0"/>
            </a:endParaRPr>
          </a:p>
          <a:p>
            <a:pPr eaLnBrk="0" fontAlgn="base" hangingPunct="0">
              <a:spcBef>
                <a:spcPct val="0"/>
              </a:spcBef>
              <a:spcAft>
                <a:spcPts val="1000"/>
              </a:spcAft>
            </a:pPr>
            <a:r>
              <a:rPr lang="en-US" altLang="en-US" dirty="0">
                <a:latin typeface="Arial" panose="020B0604020202020204" pitchFamily="34" charset="0"/>
              </a:rPr>
              <a:t>Tools launched</a:t>
            </a:r>
          </a:p>
          <a:p>
            <a:pPr eaLnBrk="0" fontAlgn="base" hangingPunct="0">
              <a:spcBef>
                <a:spcPct val="0"/>
              </a:spcBef>
              <a:spcAft>
                <a:spcPts val="1000"/>
              </a:spcAft>
            </a:pPr>
            <a:r>
              <a:rPr lang="en-US" altLang="en-US" dirty="0">
                <a:latin typeface="Arial" panose="020B0604020202020204" pitchFamily="34" charset="0"/>
              </a:rPr>
              <a:t>Monitor use of tools</a:t>
            </a:r>
            <a:endParaRPr kumimoji="0" lang="en-US" altLang="en-US" b="0" i="0" u="none" strike="noStrike" cap="none" normalizeH="0" baseline="0" dirty="0">
              <a:ln>
                <a:noFill/>
              </a:ln>
              <a:effectLst/>
              <a:latin typeface="Arial" panose="020B0604020202020204" pitchFamily="34" charset="0"/>
            </a:endParaRPr>
          </a:p>
        </p:txBody>
      </p:sp>
    </p:spTree>
    <p:extLst>
      <p:ext uri="{BB962C8B-B14F-4D97-AF65-F5344CB8AC3E}">
        <p14:creationId xmlns:p14="http://schemas.microsoft.com/office/powerpoint/2010/main" val="33083691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CF06183-3134-C0C4-4D3B-5D7501E72336}"/>
              </a:ext>
            </a:extLst>
          </p:cNvPr>
          <p:cNvPicPr>
            <a:picLocks noChangeAspect="1"/>
          </p:cNvPicPr>
          <p:nvPr/>
        </p:nvPicPr>
        <p:blipFill>
          <a:blip r:embed="rId2"/>
          <a:stretch>
            <a:fillRect/>
          </a:stretch>
        </p:blipFill>
        <p:spPr>
          <a:xfrm>
            <a:off x="2912882" y="222591"/>
            <a:ext cx="6517022" cy="6564708"/>
          </a:xfrm>
          <a:prstGeom prst="rect">
            <a:avLst/>
          </a:prstGeom>
        </p:spPr>
      </p:pic>
    </p:spTree>
    <p:extLst>
      <p:ext uri="{BB962C8B-B14F-4D97-AF65-F5344CB8AC3E}">
        <p14:creationId xmlns:p14="http://schemas.microsoft.com/office/powerpoint/2010/main" val="14420339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CFDD7D-D640-4841-A5A9-CABF4BF78D15}"/>
              </a:ext>
            </a:extLst>
          </p:cNvPr>
          <p:cNvSpPr txBox="1"/>
          <p:nvPr/>
        </p:nvSpPr>
        <p:spPr>
          <a:xfrm>
            <a:off x="3683237" y="2427088"/>
            <a:ext cx="3776712" cy="830997"/>
          </a:xfrm>
          <a:prstGeom prst="rect">
            <a:avLst/>
          </a:prstGeom>
          <a:noFill/>
        </p:spPr>
        <p:txBody>
          <a:bodyPr wrap="square" rtlCol="0">
            <a:spAutoFit/>
          </a:bodyPr>
          <a:lstStyle/>
          <a:p>
            <a:pPr algn="ctr"/>
            <a:r>
              <a:rPr lang="en-US" sz="4800">
                <a:solidFill>
                  <a:srgbClr val="05504B"/>
                </a:solidFill>
                <a:latin typeface="Arial" panose="020B0604020202020204" pitchFamily="34" charset="0"/>
                <a:cs typeface="Arial" panose="020B0604020202020204" pitchFamily="34" charset="0"/>
              </a:rPr>
              <a:t>Thank You</a:t>
            </a:r>
            <a:endParaRPr lang="en-AU" sz="4800">
              <a:solidFill>
                <a:srgbClr val="05504B"/>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792765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849A9FB1A89BC4A8CD720621F2687D7" ma:contentTypeVersion="13" ma:contentTypeDescription="Create a new document." ma:contentTypeScope="" ma:versionID="81763ccdb1d893b28e739ce201e927f1">
  <xsd:schema xmlns:xsd="http://www.w3.org/2001/XMLSchema" xmlns:xs="http://www.w3.org/2001/XMLSchema" xmlns:p="http://schemas.microsoft.com/office/2006/metadata/properties" xmlns:ns2="237d16af-f65b-43bd-89f1-5b2a006130a9" xmlns:ns3="4a5f9ae5-c8ce-4a95-a6a5-7393a71cf037" targetNamespace="http://schemas.microsoft.com/office/2006/metadata/properties" ma:root="true" ma:fieldsID="912951d254e16fbf8ebeced052eb4830" ns2:_="" ns3:_="">
    <xsd:import namespace="237d16af-f65b-43bd-89f1-5b2a006130a9"/>
    <xsd:import namespace="4a5f9ae5-c8ce-4a95-a6a5-7393a71cf03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Document_x0020_type" minOccurs="0"/>
                <xsd:element ref="ns2:lcf76f155ced4ddcb4097134ff3c332f" minOccurs="0"/>
                <xsd:element ref="ns3:TaxCatchAll" minOccurs="0"/>
                <xsd:element ref="ns2:MediaServiceOCR" minOccurs="0"/>
                <xsd:element ref="ns2:Organis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37d16af-f65b-43bd-89f1-5b2a006130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Document_x0020_type" ma:index="15" nillable="true" ma:displayName="Document type" ma:list="{485ccf5c-3ed7-4262-8154-1a224ccaba0b}" ma:internalName="Document_x0020_type" ma:showField="DocumentType">
      <xsd:simpleType>
        <xsd:restriction base="dms:Lookup"/>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a14fc1ee-ee85-4a7e-98b0-8db30ca095d0"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Organisation" ma:index="20" nillable="true" ma:displayName="Organisation" ma:list="{485ccf5c-3ed7-4262-8154-1a224ccaba0b}" ma:internalName="Organisation" ma:showField="FS2_x0020_Organisation">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a5f9ae5-c8ce-4a95-a6a5-7393a71cf037"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50552bd7-f7ed-4928-b753-41ff029eb8c3}" ma:internalName="TaxCatchAll" ma:showField="CatchAllData" ma:web="4a5f9ae5-c8ce-4a95-a6a5-7393a71cf0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37d16af-f65b-43bd-89f1-5b2a006130a9">
      <Terms xmlns="http://schemas.microsoft.com/office/infopath/2007/PartnerControls"/>
    </lcf76f155ced4ddcb4097134ff3c332f>
    <TaxCatchAll xmlns="4a5f9ae5-c8ce-4a95-a6a5-7393a71cf037" xsi:nil="true"/>
    <Document_x0020_type xmlns="237d16af-f65b-43bd-89f1-5b2a006130a9" xsi:nil="true"/>
    <Organisation xmlns="237d16af-f65b-43bd-89f1-5b2a006130a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9996741-FC84-4DA0-82F2-E7D91BF30409}"/>
</file>

<file path=customXml/itemProps2.xml><?xml version="1.0" encoding="utf-8"?>
<ds:datastoreItem xmlns:ds="http://schemas.openxmlformats.org/officeDocument/2006/customXml" ds:itemID="{B4B0E02F-9530-459E-88F4-2C3F084CCF78}">
  <ds:schemaRefs>
    <ds:schemaRef ds:uri="714d5ace-5389-4d8e-bf5b-797869bbbda3"/>
    <ds:schemaRef ds:uri="a6b565c8-0382-4bba-b97a-289cc51116fa"/>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6C4638FE-4475-40D6-826F-E7B5C11009F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380</Words>
  <Application>Microsoft Office PowerPoint</Application>
  <PresentationFormat>Widescreen</PresentationFormat>
  <Paragraphs>80</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Aptos</vt:lpstr>
      <vt:lpstr>Aptos Display</vt:lpstr>
      <vt:lpstr>Arial</vt:lpstr>
      <vt:lpstr>office theme</vt:lpstr>
      <vt:lpstr>PowerPoint Presentation</vt:lpstr>
      <vt:lpstr>ARIIA Data Literacy Project </vt:lpstr>
      <vt:lpstr>Project Background</vt:lpstr>
      <vt:lpstr>Workshop Purpose</vt:lpstr>
      <vt:lpstr>PI Risk Register (25 mins)</vt:lpstr>
      <vt:lpstr>Visual Indicators (10 mins)</vt:lpstr>
      <vt:lpstr>PI Handover Checklist (25 mins)</vt:lpstr>
      <vt:lpstr>PI Dashboard (25 mins)</vt:lpstr>
      <vt:lpstr>Final Action Plan (15 mins)</vt:lpstr>
      <vt:lpstr>Wrap-Up and  Next Steps (15 min)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Emma Burke</cp:lastModifiedBy>
  <cp:revision>3</cp:revision>
  <dcterms:created xsi:type="dcterms:W3CDTF">2025-09-25T03:38:13Z</dcterms:created>
  <dcterms:modified xsi:type="dcterms:W3CDTF">2026-06-12T06:36:10Z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0x0101007849A9FB1A89BC4A8CD720621F2687D7</vt:lpwstr>
  </property>
  <property fmtid="{D5CDD505-2E9C-101B-9397-08002B2CF9AE}" pid="3" name="MediaServiceImageTags">
    <vt:lpwstr/>
  </property>
  <property fmtid="{D5CDD505-2E9C-101B-9397-08002B2CF9AE}" pid="4" name="Order">
    <vt:r8>1319800</vt:r8>
  </property>
  <property fmtid="{D5CDD505-2E9C-101B-9397-08002B2CF9AE}" pid="5" name="TriggerFlowInfo">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_ExtendedDescription">
    <vt:lpwstr/>
  </property>
</Properties>
</file>